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7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1" r:id="rId16"/>
    <p:sldId id="272" r:id="rId17"/>
    <p:sldId id="269" r:id="rId18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Нотариус Липатова" initials="НЛ" lastIdx="1" clrIdx="0">
    <p:extLst>
      <p:ext uri="{19B8F6BF-5375-455C-9EA6-DF929625EA0E}">
        <p15:presenceInfo xmlns:p15="http://schemas.microsoft.com/office/powerpoint/2012/main" userId="Нотариус Липатов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27B7-9983-451D-9FB0-21BA5D0FA928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1D83C-4BAE-47DC-90B6-200D9DF906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939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27B7-9983-451D-9FB0-21BA5D0FA928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1D83C-4BAE-47DC-90B6-200D9DF906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3307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27B7-9983-451D-9FB0-21BA5D0FA928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1D83C-4BAE-47DC-90B6-200D9DF9062A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826662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27B7-9983-451D-9FB0-21BA5D0FA928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1D83C-4BAE-47DC-90B6-200D9DF906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2164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27B7-9983-451D-9FB0-21BA5D0FA928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1D83C-4BAE-47DC-90B6-200D9DF9062A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084446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27B7-9983-451D-9FB0-21BA5D0FA928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1D83C-4BAE-47DC-90B6-200D9DF906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54760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27B7-9983-451D-9FB0-21BA5D0FA928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1D83C-4BAE-47DC-90B6-200D9DF906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7414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27B7-9983-451D-9FB0-21BA5D0FA928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1D83C-4BAE-47DC-90B6-200D9DF906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176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27B7-9983-451D-9FB0-21BA5D0FA928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1D83C-4BAE-47DC-90B6-200D9DF906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5954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27B7-9983-451D-9FB0-21BA5D0FA928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1D83C-4BAE-47DC-90B6-200D9DF906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833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27B7-9983-451D-9FB0-21BA5D0FA928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1D83C-4BAE-47DC-90B6-200D9DF906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3447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27B7-9983-451D-9FB0-21BA5D0FA928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1D83C-4BAE-47DC-90B6-200D9DF906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152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27B7-9983-451D-9FB0-21BA5D0FA928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1D83C-4BAE-47DC-90B6-200D9DF906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3739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27B7-9983-451D-9FB0-21BA5D0FA928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1D83C-4BAE-47DC-90B6-200D9DF906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999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27B7-9983-451D-9FB0-21BA5D0FA928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1D83C-4BAE-47DC-90B6-200D9DF906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2699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727B7-9983-451D-9FB0-21BA5D0FA928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1D83C-4BAE-47DC-90B6-200D9DF906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199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4727B7-9983-451D-9FB0-21BA5D0FA928}" type="datetimeFigureOut">
              <a:rPr lang="ru-RU" smtClean="0"/>
              <a:t>04.09.2026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EF1D83C-4BAE-47DC-90B6-200D9DF906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735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C37C4C-C544-7875-4104-1228C1BF3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7981" y="790113"/>
            <a:ext cx="7676022" cy="2944489"/>
          </a:xfrm>
        </p:spPr>
        <p:txBody>
          <a:bodyPr/>
          <a:lstStyle/>
          <a:p>
            <a:pPr algn="ctr"/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ОПЦИОНЫ</a:t>
            </a:r>
            <a:br>
              <a:rPr lang="ru-RU" b="1" i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4800" b="1" i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в нотариальной практике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786B296-925A-BF2F-C6EA-92333B9285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408934"/>
          </a:xfrm>
        </p:spPr>
        <p:txBody>
          <a:bodyPr>
            <a:normAutofit fontScale="62500" lnSpcReduction="20000"/>
          </a:bodyPr>
          <a:lstStyle/>
          <a:p>
            <a:endParaRPr lang="ru-RU" dirty="0"/>
          </a:p>
          <a:p>
            <a:endParaRPr lang="ru-RU" dirty="0"/>
          </a:p>
          <a:p>
            <a:r>
              <a:rPr lang="ru-RU" sz="4000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Нотариальная Палата Санкт-Петербурга</a:t>
            </a:r>
          </a:p>
          <a:p>
            <a:r>
              <a:rPr lang="ru-RU" sz="4000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Нотариус Липатова Юлия Владимировна</a:t>
            </a:r>
          </a:p>
        </p:txBody>
      </p:sp>
    </p:spTree>
    <p:extLst>
      <p:ext uri="{BB962C8B-B14F-4D97-AF65-F5344CB8AC3E}">
        <p14:creationId xmlns:p14="http://schemas.microsoft.com/office/powerpoint/2010/main" val="27902416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1ED6E0-2C63-A626-3BDB-291DF44CE0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292964"/>
            <a:ext cx="7766936" cy="244135"/>
          </a:xfrm>
        </p:spPr>
        <p:txBody>
          <a:bodyPr/>
          <a:lstStyle/>
          <a:p>
            <a:pPr algn="ctr"/>
            <a:r>
              <a:rPr lang="ru-RU" sz="2000" dirty="0">
                <a:latin typeface="Bookman Old Style" panose="02050604050505020204" pitchFamily="18" charset="0"/>
              </a:rPr>
              <a:t>…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C88551C-EF63-F4C8-6BCF-E1170604B7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537098"/>
            <a:ext cx="7766936" cy="6027937"/>
          </a:xfrm>
        </p:spPr>
        <p:txBody>
          <a:bodyPr>
            <a:normAutofit lnSpcReduction="10000"/>
          </a:bodyPr>
          <a:lstStyle/>
          <a:p>
            <a:pPr algn="ctr">
              <a:spcBef>
                <a:spcPts val="0"/>
              </a:spcBef>
            </a:pPr>
            <a:r>
              <a:rPr lang="ru-RU" sz="2800" b="1" i="1" u="sng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СРОКИ</a:t>
            </a:r>
          </a:p>
          <a:p>
            <a:pPr algn="ctr">
              <a:spcBef>
                <a:spcPts val="0"/>
              </a:spcBef>
            </a:pPr>
            <a:endParaRPr lang="ru-RU" sz="2000" b="1" i="1" u="sng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marL="342900" indent="-342900" algn="just">
              <a:spcBef>
                <a:spcPts val="0"/>
              </a:spcBef>
              <a:buAutoNum type="arabicPeriod"/>
            </a:pP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СРОК, до наступления которого акцепт не допускается;</a:t>
            </a:r>
          </a:p>
          <a:p>
            <a:pPr marL="342900" indent="-342900" algn="just">
              <a:spcBef>
                <a:spcPts val="0"/>
              </a:spcBef>
              <a:buAutoNum type="arabicPeriod"/>
            </a:pPr>
            <a:endParaRPr lang="ru-RU" sz="2000" b="1" i="1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marL="342900" indent="-342900" algn="just">
              <a:spcBef>
                <a:spcPts val="0"/>
              </a:spcBef>
              <a:buAutoNum type="arabicPeriod"/>
            </a:pP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СРОК для реализации акцепта.</a:t>
            </a:r>
          </a:p>
          <a:p>
            <a:pPr algn="just">
              <a:spcBef>
                <a:spcPts val="0"/>
              </a:spcBef>
            </a:pPr>
            <a:endParaRPr lang="ru-RU" sz="2000" b="1" i="1" u="sng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	</a:t>
            </a:r>
            <a:r>
              <a:rPr lang="ru-RU" sz="2000" b="1" u="sng" dirty="0">
                <a:solidFill>
                  <a:schemeClr val="tx1"/>
                </a:solidFill>
                <a:latin typeface="Bookman Old Style" panose="02050604050505020204" pitchFamily="18" charset="0"/>
              </a:rPr>
              <a:t>Способы определения сроков в соглашении о предоставлении опциона:</a:t>
            </a:r>
          </a:p>
          <a:p>
            <a:pPr algn="just">
              <a:spcBef>
                <a:spcPts val="0"/>
              </a:spcBef>
            </a:pPr>
            <a:endParaRPr lang="ru-RU" sz="2000" b="1" u="sng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marL="342900" indent="-342900" algn="just">
              <a:spcBef>
                <a:spcPts val="0"/>
              </a:spcBef>
              <a:buFontTx/>
              <a:buChar char="-"/>
            </a:pPr>
            <a:r>
              <a:rPr lang="ru-RU" sz="20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через указание на определенную дату или на определенный период времени или на событие, которое неизбежно должно наступить;</a:t>
            </a:r>
          </a:p>
          <a:p>
            <a:pPr marL="342900" indent="-342900" algn="just">
              <a:spcBef>
                <a:spcPts val="0"/>
              </a:spcBef>
              <a:buFontTx/>
              <a:buChar char="-"/>
            </a:pPr>
            <a:endParaRPr lang="ru-RU" sz="2000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marL="342900" indent="-342900" algn="just">
              <a:spcBef>
                <a:spcPts val="0"/>
              </a:spcBef>
              <a:buFontTx/>
              <a:buChar char="-"/>
            </a:pPr>
            <a:r>
              <a:rPr lang="ru-RU" sz="20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через включение в договор отлагательных или </a:t>
            </a:r>
            <a:r>
              <a:rPr lang="ru-RU" sz="2000" b="1" i="1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отменительных</a:t>
            </a:r>
            <a:r>
              <a:rPr lang="ru-RU" sz="20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 условий.</a:t>
            </a:r>
          </a:p>
          <a:p>
            <a:pPr marL="342900" indent="-342900" algn="just">
              <a:spcBef>
                <a:spcPts val="0"/>
              </a:spcBef>
              <a:buFontTx/>
              <a:buChar char="-"/>
            </a:pPr>
            <a:endParaRPr lang="ru-RU" sz="2000" b="1" i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marL="342900" indent="-342900" algn="ctr">
              <a:spcBef>
                <a:spcPts val="0"/>
              </a:spcBef>
              <a:buFontTx/>
              <a:buChar char="-"/>
            </a:pPr>
            <a:r>
              <a:rPr lang="ru-RU" sz="20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ОПИСАНИЕ ОТМЕНИТЕЛЬНЫХ ИЛИ ОТЛАГАТЕЛЬНЫХ УСЛОВИЙ ДОЛЖНО ПРЕДУСМАТРИВАТЬ МЕХАНИЗМ ПРОВЕРКИ ИХ НАСТУПЛЕНИЯ!</a:t>
            </a:r>
          </a:p>
          <a:p>
            <a:pPr marL="342900" indent="-342900" algn="just">
              <a:spcBef>
                <a:spcPts val="0"/>
              </a:spcBef>
              <a:buFontTx/>
              <a:buChar char="-"/>
            </a:pPr>
            <a:endParaRPr lang="ru-RU" sz="2000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5878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DB962A-0490-7718-F165-1B6986D7A9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443883"/>
            <a:ext cx="7766936" cy="1269414"/>
          </a:xfrm>
        </p:spPr>
        <p:txBody>
          <a:bodyPr/>
          <a:lstStyle/>
          <a:p>
            <a:pPr algn="ctr"/>
            <a:b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b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Опционная премия </a:t>
            </a:r>
            <a:b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(плата за опцион)</a:t>
            </a:r>
            <a:b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endParaRPr lang="ru-RU" sz="2800" b="1" i="1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75D9D34-72E5-D074-C507-FD91D472C0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1349406"/>
            <a:ext cx="7766936" cy="4935983"/>
          </a:xfrm>
        </p:spPr>
        <p:txBody>
          <a:bodyPr>
            <a:normAutofit lnSpcReduction="10000"/>
          </a:bodyPr>
          <a:lstStyle/>
          <a:p>
            <a:pPr algn="just"/>
            <a:endParaRPr lang="ru-RU" b="1" i="1" u="sng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algn="just"/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	Опцион на заключение договора предоставляется за плату («опционная премия») либо иное встречное предоставление, если соглашением об опционе не установлено иное.</a:t>
            </a:r>
          </a:p>
          <a:p>
            <a:pPr algn="just"/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	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Плата за опцион – это 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самостоятельный вид платежа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, с самостоятельной судьбой. 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	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НЕЛЬЗЯ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 путать с ЦЕНОЙ договора подлежащего заключению.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	Опционной премии может не быть.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	По общему правилу, опционная премия не засчитывается в счет оплаты по основному договору и не возвращается в случае отсутствия акцепта. </a:t>
            </a:r>
          </a:p>
          <a:p>
            <a:pPr algn="ctr"/>
            <a:r>
              <a:rPr lang="ru-RU" sz="2000" i="1" u="sng" dirty="0">
                <a:solidFill>
                  <a:schemeClr val="tx1"/>
                </a:solidFill>
                <a:latin typeface="Bookman Old Style" panose="02050604050505020204" pitchFamily="18" charset="0"/>
              </a:rPr>
              <a:t>Однако стороны могут указать в опционе </a:t>
            </a:r>
            <a:r>
              <a:rPr lang="ru-RU" sz="2000" b="1" i="1" u="sng" dirty="0">
                <a:solidFill>
                  <a:schemeClr val="tx1"/>
                </a:solidFill>
                <a:latin typeface="Bookman Old Style" panose="02050604050505020204" pitchFamily="18" charset="0"/>
              </a:rPr>
              <a:t>ИНОЕ</a:t>
            </a:r>
            <a:r>
              <a:rPr lang="ru-RU" sz="2000" i="1" u="sng" dirty="0">
                <a:solidFill>
                  <a:schemeClr val="tx1"/>
                </a:solidFill>
                <a:latin typeface="Bookman Old Style" panose="020506040505050202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Bookman Old Style" panose="02050604050505020204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5768169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03C801-D6DB-E6B8-41C6-D082EE1250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337352"/>
            <a:ext cx="7766936" cy="190869"/>
          </a:xfrm>
        </p:spPr>
        <p:txBody>
          <a:bodyPr/>
          <a:lstStyle/>
          <a:p>
            <a:pPr algn="ctr"/>
            <a:r>
              <a:rPr lang="ru-RU" sz="2000" dirty="0"/>
              <a:t>..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6F9A920-E780-5D95-D524-49457894B8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528221"/>
            <a:ext cx="7766936" cy="580155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Помимо существенных условий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для договоров соответствующего вида,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целесообразно так же включать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в соглашение о предоставлении опциона: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1.	Сроки.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2.	Размер опционной премии или описание другого встречного предоставления, либо условие о предоставлении опциона бесплатно.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3.	Зачёт опционной премии (при её наличии) в счёт платежей по основному договору или её возврат в случае, если не будет акцепта.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4.	Отлагательные или </a:t>
            </a:r>
            <a:r>
              <a:rPr lang="ru-RU" sz="2000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отменительные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 условия, определяющие право на акцепт.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5.	Запрет уступки прав по опциону на заключение договора. </a:t>
            </a:r>
          </a:p>
          <a:p>
            <a:pPr algn="just"/>
            <a:endParaRPr lang="ru-RU" b="1" i="1" u="sng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8265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A9FB37-209B-A981-7DB5-E8D87A8103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390618"/>
            <a:ext cx="7766936" cy="164238"/>
          </a:xfrm>
        </p:spPr>
        <p:txBody>
          <a:bodyPr/>
          <a:lstStyle/>
          <a:p>
            <a:pPr algn="ctr"/>
            <a:r>
              <a:rPr lang="ru-RU" sz="2000" dirty="0"/>
              <a:t>…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7969F7C-3092-6B86-4999-C8053E26C3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1068404"/>
            <a:ext cx="7766936" cy="5234741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6.	Условия, регулирующие отношения сторон на период до совершения акцепта; 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7.	Заверения сторон об обстоятельствах (ст. 431.2 ГК РФ), имеющих значение для заключения договора;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8.	Документы, которые оферент обязан передать акцептанту для последующего удостоверения акцепта;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9.	Условие о предоставлении оферентом (участником общества) акцептанту полномочия на получение в обществе всех документов, которые могут потребоваться при акцепте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10.	Обязательства Оферента, связанные с последующим акцептом.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11.	Условие о порядке и способах акцепта. </a:t>
            </a:r>
          </a:p>
          <a:p>
            <a:pPr algn="just"/>
            <a:endParaRPr lang="ru-RU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algn="just"/>
            <a:endParaRPr lang="ru-RU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9170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3FBBAD-3035-F62E-11A8-05D18DD971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435006"/>
            <a:ext cx="7766936" cy="488272"/>
          </a:xfrm>
        </p:spPr>
        <p:txBody>
          <a:bodyPr/>
          <a:lstStyle/>
          <a:p>
            <a:pPr algn="ctr"/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ПОРЯДОК УДОСТОВЕРЕНИЯ АКЦЕПТА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68FA76C-6A8B-15CC-5791-1CE9B29576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1198485"/>
            <a:ext cx="7271173" cy="5122416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ru-RU" dirty="0">
                <a:latin typeface="Bookman Old Style" panose="02050604050505020204" pitchFamily="18" charset="0"/>
              </a:rPr>
              <a:t>	</a:t>
            </a: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Безотзывная оферта считается акцептованной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и, следовательно, </a:t>
            </a: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договор,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предусмотренный опционом,</a:t>
            </a: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 считается заключенным </a:t>
            </a:r>
            <a:r>
              <a:rPr lang="ru-RU" sz="2000" b="1" i="1" u="sng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с момента нотариального удостоверения акцепта.</a:t>
            </a:r>
          </a:p>
          <a:p>
            <a:pPr algn="just">
              <a:spcBef>
                <a:spcPts val="0"/>
              </a:spcBef>
            </a:pP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</a:p>
          <a:p>
            <a:pPr algn="just">
              <a:spcBef>
                <a:spcPts val="0"/>
              </a:spcBef>
            </a:pP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	</a:t>
            </a:r>
            <a:r>
              <a:rPr lang="ru-RU" sz="20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При удостоверении акцепта нотариус:</a:t>
            </a:r>
          </a:p>
          <a:p>
            <a:pPr algn="just">
              <a:spcBef>
                <a:spcPts val="0"/>
              </a:spcBef>
            </a:pPr>
            <a:endParaRPr lang="ru-RU" sz="2000" b="1" i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marL="342900" indent="-342900" algn="just">
              <a:spcBef>
                <a:spcPts val="0"/>
              </a:spcBef>
              <a:buFontTx/>
              <a:buChar char="-"/>
            </a:pP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проверяет наступление всех условий для акцепта;</a:t>
            </a:r>
          </a:p>
          <a:p>
            <a:pPr marL="342900" indent="-342900" algn="just">
              <a:spcBef>
                <a:spcPts val="0"/>
              </a:spcBef>
              <a:buFontTx/>
              <a:buChar char="-"/>
            </a:pPr>
            <a:endParaRPr lang="ru-RU" sz="2000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- совершает все проверочные действия, которые он обязан совершить при удостоверении сделки по отчуждению.</a:t>
            </a:r>
          </a:p>
          <a:p>
            <a:pPr algn="just">
              <a:spcBef>
                <a:spcPts val="0"/>
              </a:spcBef>
            </a:pPr>
            <a:endParaRPr lang="ru-RU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  <a:latin typeface="Bookman Old Style" panose="02050604050505020204" pitchFamily="18" charset="0"/>
              </a:rPr>
              <a:t>	</a:t>
            </a:r>
            <a:endParaRPr lang="ru-RU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46057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5746AA-5E9C-4DCF-897A-F01D63D3FE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202131"/>
            <a:ext cx="7766936" cy="558265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ПРОВЕРОЧНЫЕ ДЕЙСТВИЯ НОТАРИУСА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1CBDFAA-378C-4AEE-B900-671A162A7E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1232034"/>
            <a:ext cx="7766936" cy="4918509"/>
          </a:xfrm>
        </p:spPr>
        <p:txBody>
          <a:bodyPr/>
          <a:lstStyle/>
          <a:p>
            <a:pPr algn="just"/>
            <a:r>
              <a:rPr lang="ru-RU" dirty="0"/>
              <a:t>	</a:t>
            </a:r>
            <a:r>
              <a:rPr lang="ru-RU" sz="20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Проверяет принадлежность доли. </a:t>
            </a:r>
          </a:p>
          <a:p>
            <a:pPr algn="just"/>
            <a:endParaRPr lang="ru-RU" sz="2000" b="1" i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algn="just"/>
            <a:r>
              <a:rPr lang="ru-RU" sz="20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	Проверяет возможность продажи третьим лицам в соответствии с уставом общества.</a:t>
            </a:r>
          </a:p>
          <a:p>
            <a:pPr algn="just"/>
            <a:endParaRPr lang="ru-RU" sz="2000" b="1" i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algn="just"/>
            <a:r>
              <a:rPr lang="ru-RU" sz="20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	Проверяет наличие согласий или отказов от права преимущественной покупки других участников общества.</a:t>
            </a:r>
          </a:p>
          <a:p>
            <a:pPr algn="just"/>
            <a:endParaRPr lang="ru-RU" sz="2000" b="1" i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algn="just"/>
            <a:r>
              <a:rPr lang="ru-RU" sz="20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	Проверяет наличие согласия супругов.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40348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B2E04B-FA37-452B-A9B5-7F0512F2CE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173255"/>
            <a:ext cx="7766936" cy="452387"/>
          </a:xfrm>
        </p:spPr>
        <p:txBody>
          <a:bodyPr/>
          <a:lstStyle/>
          <a:p>
            <a:pPr algn="ctr"/>
            <a:r>
              <a:rPr lang="ru-RU" dirty="0"/>
              <a:t>…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ADE470E-8229-4B1B-A352-3E9CFBE340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712269"/>
            <a:ext cx="7766936" cy="5159142"/>
          </a:xfrm>
        </p:spPr>
        <p:txBody>
          <a:bodyPr/>
          <a:lstStyle/>
          <a:p>
            <a:pPr algn="just"/>
            <a:r>
              <a:rPr lang="ru-RU" sz="2000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	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После нотариального удостоверения акцепта 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нотариус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обязан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 в течении 2 рабочих дней 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направить оференту извещение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 о состоявшемся акцепте (ФЗ об ООО).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	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Нотариус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, удостоверивший акцепт безотзывной оферты, 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в течение двух рабочих дней 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со дня данного удостоверения, 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подает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 в орган, осуществляющий государственную регистрацию юридических лиц, 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заявление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 о внесении соответствующих изменений в единый государственный реестр юридических лиц (ФЗ об ООО).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	Стороны могут установить </a:t>
            </a:r>
            <a:r>
              <a:rPr lang="ru-RU" sz="20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иной срок </a:t>
            </a: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подачи такого заявления в соглашении о предоставлении опциона. 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07757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141C10-0CA6-9C48-04EE-83C88E38AE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1749392"/>
            <a:ext cx="7766936" cy="1542454"/>
          </a:xfrm>
        </p:spPr>
        <p:txBody>
          <a:bodyPr/>
          <a:lstStyle/>
          <a:p>
            <a:pPr algn="ctr"/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СПАСИБО ЗА ВНИМАНИЕ!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91C694F-30BE-7ACC-3DB8-50E7F3E096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45719"/>
          </a:xfrm>
        </p:spPr>
        <p:txBody>
          <a:bodyPr>
            <a:normAutofit fontScale="25000" lnSpcReduction="20000"/>
          </a:bodyPr>
          <a:lstStyle/>
          <a:p>
            <a:r>
              <a:rPr lang="ru-RU" dirty="0"/>
              <a:t>..</a:t>
            </a:r>
          </a:p>
        </p:txBody>
      </p:sp>
    </p:spTree>
    <p:extLst>
      <p:ext uri="{BB962C8B-B14F-4D97-AF65-F5344CB8AC3E}">
        <p14:creationId xmlns:p14="http://schemas.microsoft.com/office/powerpoint/2010/main" val="3201117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92AF84-CC21-CF15-2D85-2A9A3C22D5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479394"/>
            <a:ext cx="7766936" cy="177554"/>
          </a:xfrm>
        </p:spPr>
        <p:txBody>
          <a:bodyPr/>
          <a:lstStyle/>
          <a:p>
            <a:pPr algn="ctr"/>
            <a:r>
              <a:rPr lang="ru-RU" sz="800" dirty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74CDF5F-4E24-EB02-AA84-25C2AB29A6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656948"/>
            <a:ext cx="7766936" cy="5721657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	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Федеральным законом от 08 марта 2015 г. № 42-ФЗ в ГК РФ были введены статьи 429.2 и 429.3, которые ввели институт опциона. 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  <a:latin typeface="Bookman Old Style" panose="02050604050505020204" pitchFamily="18" charset="0"/>
              </a:rPr>
              <a:t>	Опцион представляет собой договор, реализация которого зависит от одной из сторон – 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Акцептанта (держателя опциона)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,</a:t>
            </a:r>
            <a:r>
              <a:rPr lang="ru-RU" sz="2400" dirty="0">
                <a:solidFill>
                  <a:schemeClr val="tx1"/>
                </a:solidFill>
                <a:latin typeface="Bookman Old Style" panose="02050604050505020204" pitchFamily="18" charset="0"/>
              </a:rPr>
              <a:t> которая получает безусловное право «активировать» опцион в сроки, в порядке и на условиях, предусмотренных в опционе. 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  <a:latin typeface="Bookman Old Style" panose="02050604050505020204" pitchFamily="18" charset="0"/>
              </a:rPr>
              <a:t>	Акцептант может как воспользоваться этим правом, так и не воспользоваться.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  <a:latin typeface="Bookman Old Style" panose="02050604050505020204" pitchFamily="18" charset="0"/>
              </a:rPr>
              <a:t>	Сторона, предоставляющая опцион 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(Оферент), </a:t>
            </a:r>
            <a:r>
              <a:rPr lang="ru-RU" sz="2400" dirty="0">
                <a:solidFill>
                  <a:schemeClr val="tx1"/>
                </a:solidFill>
                <a:latin typeface="Bookman Old Style" panose="02050604050505020204" pitchFamily="18" charset="0"/>
              </a:rPr>
              <a:t>находится в «ожидании» реализации Акцептантом его права. 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932090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E2A234-9901-1166-0A89-47289C44DB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443883"/>
            <a:ext cx="7766936" cy="1298289"/>
          </a:xfrm>
        </p:spPr>
        <p:txBody>
          <a:bodyPr/>
          <a:lstStyle/>
          <a:p>
            <a:pPr algn="just"/>
            <a:r>
              <a:rPr lang="ru-RU" sz="1800" b="1" i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	Р</a:t>
            </a: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азличают два типа опционов и соответственно два варианта их правового регулирования: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BDAE1A8-5E10-8AC0-92F3-50E2BAF43F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2086252"/>
            <a:ext cx="7766936" cy="4154750"/>
          </a:xfrm>
        </p:spPr>
        <p:txBody>
          <a:bodyPr>
            <a:normAutofit fontScale="92500" lnSpcReduction="10000"/>
          </a:bodyPr>
          <a:lstStyle/>
          <a:p>
            <a:pPr marL="457200" indent="-457200" algn="just">
              <a:buAutoNum type="arabicParenR"/>
            </a:pPr>
            <a:r>
              <a:rPr lang="ru-RU" sz="20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Опцион на заключение договора (соглашение о предоставлении опциона). 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По такому опциону одна сторона в течении срока действия опциона посредством безотзывной оферты предоставляет другой стороне право заключить один или несколько договоров на условиях, предусмотренных опционом </a:t>
            </a:r>
            <a:r>
              <a:rPr lang="ru-RU" sz="20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(ст. 429.2 ГК РФ).</a:t>
            </a:r>
          </a:p>
          <a:p>
            <a:pPr marL="457200" indent="-457200" algn="just">
              <a:buAutoNum type="arabicParenR" startAt="2"/>
            </a:pPr>
            <a:r>
              <a:rPr lang="ru-RU" sz="20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Опцион на запуск обязательств по уже заключенному договору (ОПЦИОННЫЙ ДОГОВОР). 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Эта модель опциона исходит из уже заключенного договора, исполнение обязательств по которому начинается с момента заявления соответствующего требования управомоченной стороной. </a:t>
            </a:r>
            <a:r>
              <a:rPr lang="ru-RU" sz="20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(ст. 429.3 ГК РФ).</a:t>
            </a:r>
          </a:p>
          <a:p>
            <a:pPr algn="just"/>
            <a:endParaRPr lang="ru-RU" sz="20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6843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5A32EE-C8DC-C3C4-9448-665AA188BF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328474"/>
            <a:ext cx="7766936" cy="479394"/>
          </a:xfrm>
        </p:spPr>
        <p:txBody>
          <a:bodyPr/>
          <a:lstStyle/>
          <a:p>
            <a:pPr algn="ctr"/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Опционный договор (ст. 429.3 ГК РФ)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BC3C126-D225-380B-C807-3203D4D68A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896645"/>
            <a:ext cx="7766936" cy="5961355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0"/>
              </a:spcBef>
            </a:pPr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	</a:t>
            </a: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Опционный договор представляет собой договор, в силу которого одна из сторон обязуется исполнять свои обязательства </a:t>
            </a:r>
            <a:r>
              <a:rPr lang="ru-RU" dirty="0">
                <a:solidFill>
                  <a:schemeClr val="tx1"/>
                </a:solidFill>
                <a:latin typeface="Bookman Old Style" panose="02050604050505020204" pitchFamily="18" charset="0"/>
              </a:rPr>
              <a:t>(передать или принять имущество и т.п.) </a:t>
            </a: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при условии предъявления другой стороной требования</a:t>
            </a:r>
            <a:r>
              <a:rPr lang="ru-RU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Bookman Old Style" panose="02050604050505020204" pitchFamily="18" charset="0"/>
              </a:rPr>
              <a:t>(т.е. востребования исполнения по договору).</a:t>
            </a:r>
          </a:p>
          <a:p>
            <a:pPr algn="just">
              <a:spcBef>
                <a:spcPts val="0"/>
              </a:spcBef>
            </a:pPr>
            <a:endParaRPr lang="ru-RU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  <a:latin typeface="Bookman Old Style" panose="02050604050505020204" pitchFamily="18" charset="0"/>
              </a:rPr>
              <a:t>	</a:t>
            </a:r>
            <a:r>
              <a:rPr lang="ru-RU" b="1" i="1" u="sng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Отличия от опциона на заключение договора:</a:t>
            </a: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Bookman Old Style" panose="02050604050505020204" pitchFamily="18" charset="0"/>
              </a:rPr>
              <a:t>опционный договор сразу заключен, и отложено во времени лишь право требовать исполнения по нему;</a:t>
            </a:r>
          </a:p>
          <a:p>
            <a:pPr algn="just">
              <a:spcBef>
                <a:spcPts val="0"/>
              </a:spcBef>
            </a:pPr>
            <a:endParaRPr lang="ru-RU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Bookman Old Style" panose="02050604050505020204" pitchFamily="18" charset="0"/>
              </a:rPr>
              <a:t>при истечении срока прекращает свое действие весь опционный договор;</a:t>
            </a:r>
          </a:p>
          <a:p>
            <a:pPr algn="just">
              <a:spcBef>
                <a:spcPts val="0"/>
              </a:spcBef>
            </a:pPr>
            <a:endParaRPr lang="ru-RU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Bookman Old Style" panose="02050604050505020204" pitchFamily="18" charset="0"/>
              </a:rPr>
              <a:t>зачет опционной премии за заключение опционного договора в платеж за предмет договора закон формально не предусматривает;</a:t>
            </a:r>
          </a:p>
          <a:p>
            <a:pPr algn="just">
              <a:spcBef>
                <a:spcPts val="0"/>
              </a:spcBef>
            </a:pPr>
            <a:endParaRPr lang="ru-RU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Bookman Old Style" panose="02050604050505020204" pitchFamily="18" charset="0"/>
              </a:rPr>
              <a:t>срок заявления требования по опционному договору является существенным условием (нет нормы про 1 год, если срок не указан);</a:t>
            </a:r>
          </a:p>
          <a:p>
            <a:pPr algn="just">
              <a:spcBef>
                <a:spcPts val="0"/>
              </a:spcBef>
            </a:pPr>
            <a:endParaRPr lang="ru-RU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Bookman Old Style" panose="02050604050505020204" pitchFamily="18" charset="0"/>
              </a:rPr>
              <a:t>уступка прав по опционному договору по общему правилу только с согласия второй стороны.</a:t>
            </a:r>
          </a:p>
          <a:p>
            <a:pPr marL="342900" indent="-3429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ru-RU" sz="2000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548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1DF43C-ADF4-7062-8212-98A476E123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284085"/>
            <a:ext cx="7766936" cy="861321"/>
          </a:xfrm>
        </p:spPr>
        <p:txBody>
          <a:bodyPr/>
          <a:lstStyle/>
          <a:p>
            <a:pPr algn="ctr"/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Опцион на заключение договора (ст. 429.2 ГК РФ)</a:t>
            </a:r>
            <a:b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(Соглашение о предоставлении опциона)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73E20B5-90FD-F943-5BD4-C6F0D28326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1376413"/>
            <a:ext cx="7766936" cy="5091763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	В соответствии с п. 1 ст. 429.2 ГК РФ </a:t>
            </a: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опцион на заключение договора представляет собой соглашение сторон, в соответствии с которым одна сторона (Оферент) предоставляет другой стороне (Акцептанту) безотзывную оферту на заключение в будущем </a:t>
            </a:r>
            <a:r>
              <a:rPr lang="en-US" sz="2000" b="1" i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**</a:t>
            </a: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 (или нескольких договоров) на заранее согласованных условиях.</a:t>
            </a:r>
          </a:p>
          <a:p>
            <a:pPr algn="ctr"/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ОПЦИОН + БЕЗОТЗЫВНАЯ ОФЕРТА</a:t>
            </a:r>
          </a:p>
          <a:p>
            <a:pPr algn="just"/>
            <a:r>
              <a:rPr lang="ru-RU" sz="2000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- Безотзывная оферта может быть включена в соглашение о предоставлении опциона;</a:t>
            </a:r>
          </a:p>
          <a:p>
            <a:pPr marL="342900" indent="-342900" algn="just">
              <a:buFontTx/>
              <a:buChar char="-"/>
            </a:pPr>
            <a:r>
              <a:rPr lang="ru-RU" sz="2000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Безотзывная оферта может быть удостоверена в виде отдельного документа.</a:t>
            </a:r>
          </a:p>
          <a:p>
            <a:pPr marL="342900" indent="-342900" algn="ctr">
              <a:buFontTx/>
              <a:buChar char="-"/>
            </a:pPr>
            <a:r>
              <a:rPr lang="ru-RU" sz="2000" u="sng" dirty="0">
                <a:solidFill>
                  <a:schemeClr val="tx1"/>
                </a:solidFill>
                <a:latin typeface="Bookman Old Style" panose="02050604050505020204" pitchFamily="18" charset="0"/>
              </a:rPr>
              <a:t>Стороны вправе расторгнуть соглашение о предоставлении опциона.</a:t>
            </a:r>
          </a:p>
          <a:p>
            <a:pPr marL="342900" indent="-342900" algn="ctr">
              <a:buFontTx/>
              <a:buChar char="-"/>
            </a:pPr>
            <a:endParaRPr lang="ru-RU" sz="2000" i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algn="just"/>
            <a:endParaRPr lang="ru-RU" sz="2000" b="1" i="1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algn="just"/>
            <a:endParaRPr lang="ru-RU" sz="2000" b="1" i="1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0048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F9FB08-EBD2-4390-8FE2-213DC9F070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231006"/>
            <a:ext cx="7766936" cy="250258"/>
          </a:xfrm>
        </p:spPr>
        <p:txBody>
          <a:bodyPr/>
          <a:lstStyle/>
          <a:p>
            <a:pPr algn="ctr"/>
            <a:r>
              <a:rPr lang="ru-RU" sz="900" dirty="0">
                <a:solidFill>
                  <a:schemeClr val="tx1"/>
                </a:solidFill>
              </a:rPr>
              <a:t>…*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BEE57A0-AF79-4E87-93DE-FB181CE228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81264"/>
            <a:ext cx="7766936" cy="5486399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ОПЦИОН КОЛЛ (</a:t>
            </a:r>
            <a:r>
              <a:rPr lang="ru-RU" sz="2400" b="1" i="1" dirty="0" err="1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call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1" i="1" dirty="0" err="1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option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) </a:t>
            </a:r>
            <a:r>
              <a:rPr lang="ru-RU" sz="2400" dirty="0">
                <a:solidFill>
                  <a:schemeClr val="tx1"/>
                </a:solidFill>
                <a:latin typeface="Bookman Old Style" panose="02050604050505020204" pitchFamily="18" charset="0"/>
              </a:rPr>
              <a:t>при опционе по этой модели оферентом является «потенциальный» продавец, а акцептантом – «потенциальный» покупатель. </a:t>
            </a:r>
          </a:p>
          <a:p>
            <a:pPr algn="ctr"/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ОПЦИОН ПУТ (</a:t>
            </a:r>
            <a:r>
              <a:rPr lang="ru-RU" sz="2400" b="1" i="1" dirty="0" err="1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put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1" i="1" dirty="0" err="1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option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)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Bookman Old Style" panose="02050604050505020204" pitchFamily="18" charset="0"/>
              </a:rPr>
              <a:t>при опционе по этой модели оферентом является «потенциальный» покупатель, а акцептантом – «потенциальный» продавец.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  <a:latin typeface="Bookman Old Style" panose="02050604050505020204" pitchFamily="18" charset="0"/>
              </a:rPr>
              <a:t>Опционные конструкции могут использоваться не только в рамках купли-продажи, 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ограничения по виду договора закон не предусматривает.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9507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0E592A-5FCA-96B7-71AF-2BBD96423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28474"/>
            <a:ext cx="8596668" cy="807868"/>
          </a:xfrm>
        </p:spPr>
        <p:txBody>
          <a:bodyPr>
            <a:normAutofit/>
          </a:bodyPr>
          <a:lstStyle/>
          <a:p>
            <a:pPr algn="ctr"/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Принципиальные отличия предварительного договора от </a:t>
            </a:r>
            <a:b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опциона на заключения договора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D8FF884-0CEC-D2EC-6790-0091EDB427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745" y="1136342"/>
            <a:ext cx="4185623" cy="408373"/>
          </a:xfrm>
        </p:spPr>
        <p:txBody>
          <a:bodyPr/>
          <a:lstStyle/>
          <a:p>
            <a:pPr algn="ctr"/>
            <a:r>
              <a:rPr lang="ru-RU" sz="1800" b="1" i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Предварительный договор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876962C-F256-BF71-3168-8A80D32139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5745" y="1793289"/>
            <a:ext cx="4185623" cy="4736237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Bookman Old Style" panose="02050604050505020204" pitchFamily="18" charset="0"/>
              </a:rPr>
              <a:t>- </a:t>
            </a:r>
            <a:r>
              <a:rPr lang="ru-RU" b="1" i="1" dirty="0">
                <a:latin typeface="Bookman Old Style" panose="02050604050505020204" pitchFamily="18" charset="0"/>
              </a:rPr>
              <a:t>Обе стороны обязуются </a:t>
            </a:r>
            <a:r>
              <a:rPr lang="ru-RU" dirty="0">
                <a:latin typeface="Bookman Old Style" panose="02050604050505020204" pitchFamily="18" charset="0"/>
              </a:rPr>
              <a:t>в течение определенного срока заключить основной договор. Здесь для заключения основного договора необходима воля обеих сторон.</a:t>
            </a:r>
          </a:p>
          <a:p>
            <a:pPr marL="0" indent="0" algn="just">
              <a:buNone/>
            </a:pPr>
            <a:endParaRPr lang="ru-RU" dirty="0"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Bookman Old Style" panose="02050604050505020204" pitchFamily="18" charset="0"/>
              </a:rPr>
              <a:t>- Если одна из сторон уклоняется от заключения основного договора, то другая сторона может </a:t>
            </a:r>
            <a:r>
              <a:rPr lang="ru-RU" b="1" i="1" dirty="0">
                <a:latin typeface="Bookman Old Style" panose="02050604050505020204" pitchFamily="18" charset="0"/>
              </a:rPr>
              <a:t>требовать в суде понуждения к заключению договора.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96691C7-CC8A-C334-2B8A-36257449F9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88383" y="1136342"/>
            <a:ext cx="4185618" cy="656947"/>
          </a:xfrm>
        </p:spPr>
        <p:txBody>
          <a:bodyPr/>
          <a:lstStyle/>
          <a:p>
            <a:pPr algn="ctr"/>
            <a:r>
              <a:rPr lang="ru-RU" sz="1800" b="1" i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Опцион на заключение договора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E87E874-0A69-F3FD-A634-DDF1CB4233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88384" y="1793289"/>
            <a:ext cx="4185617" cy="4736237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latin typeface="Bookman Old Style" panose="02050604050505020204" pitchFamily="18" charset="0"/>
              </a:rPr>
              <a:t>- </a:t>
            </a:r>
            <a:r>
              <a:rPr lang="ru-RU" b="1" i="1" dirty="0">
                <a:latin typeface="Bookman Old Style" panose="02050604050505020204" pitchFamily="18" charset="0"/>
              </a:rPr>
              <a:t>Одна сторона обязуется </a:t>
            </a:r>
            <a:r>
              <a:rPr lang="ru-RU" dirty="0">
                <a:latin typeface="Bookman Old Style" panose="02050604050505020204" pitchFamily="18" charset="0"/>
              </a:rPr>
              <a:t>заключить основной договор, а другая сторона в течение определенного срока имеет на это право. Здесь для заключения основного договора достаточно воли одной стороны.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>
              <a:latin typeface="Bookman Old Style" panose="020506040505050202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latin typeface="Bookman Old Style" panose="02050604050505020204" pitchFamily="18" charset="0"/>
              </a:rPr>
              <a:t>- Сам по себе акцепт безотзывной оферты подтверждает заключение основного договора. </a:t>
            </a:r>
            <a:r>
              <a:rPr lang="ru-RU" b="1" i="1" dirty="0">
                <a:latin typeface="Bookman Old Style" panose="02050604050505020204" pitchFamily="18" charset="0"/>
              </a:rPr>
              <a:t>Здесь никакого понуждения быть не может</a:t>
            </a:r>
            <a:r>
              <a:rPr lang="ru-RU" dirty="0">
                <a:latin typeface="Bookman Old Style" panose="02050604050505020204" pitchFamily="18" charset="0"/>
              </a:rPr>
              <a:t>, основной договор заключается автоматически с момента удостоверения акцепта.</a:t>
            </a:r>
          </a:p>
        </p:txBody>
      </p:sp>
    </p:spTree>
    <p:extLst>
      <p:ext uri="{BB962C8B-B14F-4D97-AF65-F5344CB8AC3E}">
        <p14:creationId xmlns:p14="http://schemas.microsoft.com/office/powerpoint/2010/main" val="2272870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49B023-D4C5-B4C3-53E0-40F23C452A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470517"/>
            <a:ext cx="7766936" cy="656947"/>
          </a:xfrm>
        </p:spPr>
        <p:txBody>
          <a:bodyPr/>
          <a:lstStyle/>
          <a:p>
            <a:pPr algn="ctr"/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ФОРМА ОПЦИОНА НА ЗАКЛЮЧЕНИЕ ДОГОВОРА.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D9E1118-552B-548F-A084-C9AA1109C4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1491449"/>
            <a:ext cx="7766936" cy="4896034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solidFill>
                  <a:schemeClr val="tx1"/>
                </a:solidFill>
                <a:latin typeface="Bookman Old Style" panose="02050604050505020204" pitchFamily="18" charset="0"/>
              </a:rPr>
              <a:t>	</a:t>
            </a:r>
            <a:r>
              <a:rPr lang="ru-RU" dirty="0">
                <a:solidFill>
                  <a:schemeClr val="tx1"/>
                </a:solidFill>
                <a:latin typeface="Bookman Old Style" panose="02050604050505020204" pitchFamily="18" charset="0"/>
              </a:rPr>
              <a:t>Согласно п.5 ст. 429.2 ГК РФ </a:t>
            </a:r>
            <a:r>
              <a:rPr lang="ru-RU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форма Соглашения о предоставлении опциона должна следовать установленной в законе форме заключаемого основного договора.</a:t>
            </a:r>
          </a:p>
          <a:p>
            <a:pPr algn="just"/>
            <a:r>
              <a:rPr lang="ru-RU" sz="20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	</a:t>
            </a:r>
            <a:r>
              <a:rPr lang="ru-RU" sz="1600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К примеру, в п. 11 ст. 21 ФЗ «Об обществах с ограниченной ответственностью» установлена нотариальная форма договора об отчуждении доли в уставном капитале общества. Соответственно опцион на заключение договора купли-продажи доли уставного капитала общества с ограниченной ответственностью должен быть нотариально удостоверен. </a:t>
            </a:r>
          </a:p>
          <a:p>
            <a:pPr algn="just"/>
            <a:r>
              <a:rPr lang="ru-RU" sz="1600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	</a:t>
            </a:r>
            <a:r>
              <a:rPr lang="ru-RU" sz="1600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	</a:t>
            </a:r>
            <a:r>
              <a:rPr lang="ru-RU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Опцион может быть включен в другое соглашение, если иное не вытекает из существа такого соглашения </a:t>
            </a:r>
            <a:r>
              <a:rPr lang="ru-RU" dirty="0">
                <a:solidFill>
                  <a:schemeClr val="tx1"/>
                </a:solidFill>
                <a:latin typeface="Bookman Old Style" panose="02050604050505020204" pitchFamily="18" charset="0"/>
              </a:rPr>
              <a:t>(п. 6 ст. 429.2 ГК РФ).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Bookman Old Style" panose="02050604050505020204" pitchFamily="18" charset="0"/>
              </a:rPr>
              <a:t>	</a:t>
            </a:r>
            <a:r>
              <a:rPr lang="ru-RU" sz="1600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Следовательно, опцион на заключение договора не обязательно должен быть заключен как отдельное, самостоятельное соглашение, но может быть включен в иное соглашение в качестве раздела.</a:t>
            </a:r>
            <a:endParaRPr lang="ru-RU" sz="1600" b="1" i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837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A5E7BA-9B6C-A01E-6B31-994A377650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275207"/>
            <a:ext cx="7766936" cy="812447"/>
          </a:xfrm>
        </p:spPr>
        <p:txBody>
          <a:bodyPr/>
          <a:lstStyle/>
          <a:p>
            <a:pPr algn="ctr"/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СОДЕРЖАНИЕ ОПЦИОНА </a:t>
            </a:r>
            <a:b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НА ЗАКЛЮЧЕНИЕ ДОГОВОРА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2B961E0-F283-9F6A-A58A-FCE97D63D7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5" y="1447060"/>
            <a:ext cx="7766937" cy="4856085"/>
          </a:xfrm>
        </p:spPr>
        <p:txBody>
          <a:bodyPr/>
          <a:lstStyle/>
          <a:p>
            <a:pPr algn="just"/>
            <a:r>
              <a:rPr lang="ru-RU" b="1" i="1" u="sng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Предмет опциона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Bookman Old Style" panose="02050604050505020204" pitchFamily="18" charset="0"/>
              </a:rPr>
              <a:t>	Предметом опциона </a:t>
            </a:r>
            <a:r>
              <a:rPr lang="ru-RU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является безотзывная оферта </a:t>
            </a:r>
            <a:r>
              <a:rPr lang="ru-RU" dirty="0">
                <a:solidFill>
                  <a:schemeClr val="tx1"/>
                </a:solidFill>
                <a:latin typeface="Bookman Old Style" panose="02050604050505020204" pitchFamily="18" charset="0"/>
              </a:rPr>
              <a:t>на заключение договора.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Bookman Old Style" panose="02050604050505020204" pitchFamily="18" charset="0"/>
              </a:rPr>
              <a:t>	Также соглашение о предоставлении опциона должно содержать и </a:t>
            </a:r>
            <a:r>
              <a:rPr lang="ru-RU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предмет договора, подлежащего заключению</a:t>
            </a:r>
            <a:r>
              <a:rPr lang="ru-RU" dirty="0">
                <a:solidFill>
                  <a:schemeClr val="tx1"/>
                </a:solidFill>
                <a:latin typeface="Bookman Old Style" panose="02050604050505020204" pitchFamily="18" charset="0"/>
              </a:rPr>
              <a:t>, при чем он может быть описан любым способом позволяющим его идентифицировать </a:t>
            </a:r>
            <a:r>
              <a:rPr lang="ru-RU" b="1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на момент акцепта </a:t>
            </a:r>
            <a:r>
              <a:rPr lang="ru-RU" dirty="0">
                <a:solidFill>
                  <a:schemeClr val="tx1"/>
                </a:solidFill>
                <a:latin typeface="Bookman Old Style" panose="02050604050505020204" pitchFamily="18" charset="0"/>
              </a:rPr>
              <a:t>(п.4 ст. 429.2 ГК РФ)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Bookman Old Style" panose="02050604050505020204" pitchFamily="18" charset="0"/>
              </a:rPr>
              <a:t>	</a:t>
            </a:r>
            <a:r>
              <a:rPr lang="ru-RU" i="1" dirty="0">
                <a:solidFill>
                  <a:schemeClr val="tx1"/>
                </a:solidFill>
                <a:latin typeface="Bookman Old Style" panose="02050604050505020204" pitchFamily="18" charset="0"/>
              </a:rPr>
              <a:t>Вопрос: Может ли оферент (при опционе колл) или соответственно акцептант (при опционе пут) на момент удостоверения опциона на заключение договора не обладать правом собственности на объект, «потенциальное» отчуждение которого предполагается?</a:t>
            </a:r>
            <a:endParaRPr lang="ru-RU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algn="just"/>
            <a:endParaRPr lang="ru-RU" dirty="0">
              <a:solidFill>
                <a:schemeClr val="tx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744021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1145</TotalTime>
  <Words>1416</Words>
  <Application>Microsoft Office PowerPoint</Application>
  <PresentationFormat>Широкоэкранный</PresentationFormat>
  <Paragraphs>120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Bookman Old Style</vt:lpstr>
      <vt:lpstr>Trebuchet MS</vt:lpstr>
      <vt:lpstr>Wingdings 3</vt:lpstr>
      <vt:lpstr>Аспект</vt:lpstr>
      <vt:lpstr>ОПЦИОНЫ в нотариальной практике</vt:lpstr>
      <vt:lpstr>…</vt:lpstr>
      <vt:lpstr> Различают два типа опционов и соответственно два варианта их правового регулирования:</vt:lpstr>
      <vt:lpstr>Опционный договор (ст. 429.3 ГК РФ)</vt:lpstr>
      <vt:lpstr>Опцион на заключение договора (ст. 429.2 ГК РФ) (Соглашение о предоставлении опциона)</vt:lpstr>
      <vt:lpstr>…*</vt:lpstr>
      <vt:lpstr>Принципиальные отличия предварительного договора от  опциона на заключения договора</vt:lpstr>
      <vt:lpstr>ФОРМА ОПЦИОНА НА ЗАКЛЮЧЕНИЕ ДОГОВОРА.</vt:lpstr>
      <vt:lpstr>СОДЕРЖАНИЕ ОПЦИОНА  НА ЗАКЛЮЧЕНИЕ ДОГОВОРА </vt:lpstr>
      <vt:lpstr>…</vt:lpstr>
      <vt:lpstr>  Опционная премия  (плата за опцион) </vt:lpstr>
      <vt:lpstr>..</vt:lpstr>
      <vt:lpstr>…</vt:lpstr>
      <vt:lpstr>ПОРЯДОК УДОСТОВЕРЕНИЯ АКЦЕПТА</vt:lpstr>
      <vt:lpstr>ПРОВЕРОЧНЫЕ ДЕЙСТВИЯ НОТАРИУСА</vt:lpstr>
      <vt:lpstr>…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ОПЦИОНЫ в нотариальной практике</dc:title>
  <dc:creator>Нотариус Липатова</dc:creator>
  <cp:lastModifiedBy>Юлия Липатова</cp:lastModifiedBy>
  <cp:revision>55</cp:revision>
  <cp:lastPrinted>2024-03-22T11:25:30Z</cp:lastPrinted>
  <dcterms:created xsi:type="dcterms:W3CDTF">2024-03-05T07:49:43Z</dcterms:created>
  <dcterms:modified xsi:type="dcterms:W3CDTF">2026-09-04T15:13:59Z</dcterms:modified>
</cp:coreProperties>
</file>