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761163" cy="98821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7" d="100"/>
          <a:sy n="147" d="100"/>
        </p:scale>
        <p:origin x="48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085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Вступление: цель доклада - показать адвокатам процессуальные и цифровые инструменты нотариуса, которые можно использовать в интересах доверителя.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Доклад состоит из трех частей.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Нотариус не носит мантию и не стучит молотком, но обеспечивает превентивный контроль. Латинский нотариат. В России активное развитие - с 1 июля 2014 года, программа «Цифровой нотариат».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Ч. 5 ст. 61 ГПК РФ и ч. 5 ст. 69 АПК РФ. Бремя доказывания переходит к оппоненту. Ст. 59 218-ФЗ, п. 3 и п. 5 ст. 8.1 ГК РФ.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Три кита: проверяемость (реестры и метаданные ЕИС), рабочий инструментарий (ЕИС нотариата с июля 2014 года), подконтрольность (Регламент, Приказ Минюста № 156, с 01.01.2018).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Данные ФНП на июль 2026 года.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Удостоверение фактов и удостоверение сделок (ст. 54 Основ). Собранный материал - основа претензионно-исковой защиты.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3D-анимация схемы (видео, 8 секунд): запустите воспроизведение щелчком. Нотариус работает как компьютер: ввод данных, запросы, обработка, резервирование, вывод данных.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От приема обращений в электронном виде до проверки, обработки, выдачи результата и резервирования данных.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Установление личности - презумпция. Нотариус отвечает только при наличии вины (ст. 17 Основ).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Ч. 8 ст. 42 Основ; п. 5.1 ст. 1125, абз. 2 п. 7 ст. 1140.1 ГК РФ; Порядок ФНП (протокол № 04/20 от 23.03.2020). Законопроект 2026 года об обязательной видеофиксации сделок с недвижимостью.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Запросы через СМЭВ, фиксация в реестрах ЕИС и бумажных реестрах.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Ст.ст. 102, 103 Основ. Без извещения сторон - в случаях, не терпящих отлагательства. Не обеспечиваются доказательства по делу, находящемуся в производстве суда. Возможно удаленно (ст. 44.3).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Ст. 103.8, 103.9, 103.9-1 Основ. 702 тыс. документов переведено в электронный вид в 1 полугодии 2026 года (+10%), конвертации между форматами выросли в 7 раз в 2025 году.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Ограничения: ст. 1124 ГК РФ, ч. 2 ст. 103.8 Основ, существо нотариального действия, потеря информации.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Ст. 86 Основ, ст. 165.1 ГК РФ. Свидетельство о направлении и о передаче. Подача в ФНС и Росреестр. Регистрация: с 30 дней до 4 часов, рекорд 22 минуты.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Ст. 85.1 Основ и «закон Хинштейна» (266-ФЗ, с 01.03.2023). Ст. 103.7, 103.12 Основ. Проверка доверенностей по нескольким ресурсам.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Ст. 44.2, 44.3, 53.1 Основ. УКЭП, асимметричная криптография. Сервис provend.notariat.ru запущен в марте 2026 года. Для ведомств - spnd.eisnot.ru.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 1 февраля 2019 года. ПЭП на планшете в 3D, Порядок ФНП (протокол № 15/18 от 24.12.2018). TSP - штамп времени, OCSP - опционально. Все документы, кроме завещаний.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 29.12.2020. Единый электронный экземпляр, реестр РУДС, солидарная ответственность нотариусов, тариф взимается каждым нотариусом. +11% в 2025 году.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Ст. 17.1-17.5 63-ФЗ; формат 003 (EMCHD); Приказ Минцифры № 857 в ред. № 1001 (с 01.02.2026). Цифровое наследство: пилот 2026 года, выплата за 20 минут.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Обращение через ЕИС (нотариат.рф, ЛК ФНП, Госуслуги) к нотариальному сообществу, электронная очередь нотариусов. УКЭП, оплата, 5 рабочих дней. Рост в 1,8 раза в 2025 году.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Приложение «Нотариат.РФ», Госуслуги, сайты ФНП и нотариальных палат.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r>
              <a:rPr lang="en-US" dirty="0"/>
              <a:t>Итоговые рекомендации.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509" tIns="53255" rIns="106509" bIns="5325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509" tIns="53255" rIns="106509" bIns="53255"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7B1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4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pic>
        <p:nvPicPr>
          <p:cNvPr id="3" name="Image 1" descr="Эмблема нотариата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20040"/>
            <a:ext cx="913068" cy="960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91640" y="57607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СОВРЕМЕННЫЙ НОТАРИАТ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146304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Цифровые возможности и инструменты превентивной защиты прав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2743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адвокату полезно знать о работе нотариуса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3303837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Арбузов Анатолий Валерьевич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нотариус нотариального округа Санкт-Петербург,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член Комиссии ФНП по информационным технологиям</a:t>
            </a:r>
            <a:r>
              <a:rPr lang="en-US" sz="13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ru-RU" sz="1300" dirty="0" smtClean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ru-RU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ru-RU" sz="13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редседатель Комиссии по информационным технологиям Нотариальной палаты Санкт-Петербурга,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кандидат юридических наук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4617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E8D9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Санкт-Петербург,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 чем пойдет речь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-2-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234440"/>
            <a:ext cx="2606040" cy="3200400"/>
          </a:xfrm>
          <a:prstGeom prst="roundRect">
            <a:avLst>
              <a:gd name="adj" fmla="val 28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1463040"/>
            <a:ext cx="731520" cy="7315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454" y="1623974"/>
            <a:ext cx="409651" cy="40965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48840" y="150876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B89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2377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такой нотариус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301752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 предупредительного правосудия, преюдициальная сила нотариальных актов и ее «три кита»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3291840" y="1234440"/>
            <a:ext cx="2606040" cy="3200400"/>
          </a:xfrm>
          <a:prstGeom prst="roundRect">
            <a:avLst>
              <a:gd name="adj" fmla="val 28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566160" y="1463040"/>
            <a:ext cx="731520" cy="7315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094" y="1623974"/>
            <a:ext cx="409651" cy="409651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983480" y="150876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B89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5" name="Text 10"/>
          <p:cNvSpPr txBox="1"/>
          <p:nvPr/>
        </p:nvSpPr>
        <p:spPr>
          <a:xfrm>
            <a:off x="3566160" y="2377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Нотариус и адвокат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3566160" y="301752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направления нотариальной деятельности и их значение для претензионно-исковой работы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6126480" y="1234440"/>
            <a:ext cx="2606040" cy="3200400"/>
          </a:xfrm>
          <a:prstGeom prst="roundRect">
            <a:avLst>
              <a:gd name="adj" fmla="val 28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400800" y="1463040"/>
            <a:ext cx="731520" cy="7315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734" y="1623974"/>
            <a:ext cx="409651" cy="409651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818120" y="150876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B89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21" name="Text 15"/>
          <p:cNvSpPr txBox="1"/>
          <p:nvPr/>
        </p:nvSpPr>
        <p:spPr>
          <a:xfrm>
            <a:off x="6400800" y="2377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Цифровой нотариат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0" y="301752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Закрепление доказательств, электронные нотариальные документы, удаленные действия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Нотариус - орган предупредительного правосудия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-3-</a:t>
            </a:r>
            <a:endParaRPr lang="en-US" sz="1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88720"/>
            <a:ext cx="3931920" cy="16002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57200" y="292608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3090672"/>
            <a:ext cx="365760" cy="36576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188720" y="3044952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Нотариус, помни, что твоя миссия состоит в том, чтобы не было споров между людьми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1188720" y="406908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Заповедь Латинского нотариата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4709160" y="123444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978" y="1375258"/>
            <a:ext cx="358445" cy="358445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5532120" y="121615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Превентивный контроль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532120" y="15544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разрешает спор, а снижает вероятность его возникновения</a:t>
            </a:r>
            <a:endParaRPr lang="en-US" sz="1300" dirty="0"/>
          </a:p>
        </p:txBody>
      </p:sp>
      <p:sp>
        <p:nvSpPr>
          <p:cNvPr id="14" name="Shape 8"/>
          <p:cNvSpPr/>
          <p:nvPr/>
        </p:nvSpPr>
        <p:spPr>
          <a:xfrm>
            <a:off x="4709160" y="233172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978" y="2472538"/>
            <a:ext cx="358445" cy="358445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532120" y="231343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Публичная власть</a:t>
            </a:r>
            <a:endParaRPr lang="en-US" sz="1600" dirty="0"/>
          </a:p>
        </p:txBody>
      </p:sp>
      <p:sp>
        <p:nvSpPr>
          <p:cNvPr id="17" name="Text 10"/>
          <p:cNvSpPr txBox="1"/>
          <p:nvPr/>
        </p:nvSpPr>
        <p:spPr>
          <a:xfrm>
            <a:off x="5532120" y="26517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Действует от имени государства (Пост. КС РФ от 19.05.1998 № 15-П)</a:t>
            </a:r>
            <a:endParaRPr lang="en-US" sz="1300" dirty="0"/>
          </a:p>
        </p:txBody>
      </p:sp>
      <p:sp>
        <p:nvSpPr>
          <p:cNvPr id="18" name="Shape 11"/>
          <p:cNvSpPr/>
          <p:nvPr/>
        </p:nvSpPr>
        <p:spPr>
          <a:xfrm>
            <a:off x="4709160" y="342900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978" y="3569818"/>
            <a:ext cx="358445" cy="358445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532120" y="341071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Защита добросовестной стороны</a:t>
            </a:r>
            <a:endParaRPr lang="en-US" sz="1600" dirty="0"/>
          </a:p>
        </p:txBody>
      </p:sp>
      <p:sp>
        <p:nvSpPr>
          <p:cNvPr id="21" name="Text 13"/>
          <p:cNvSpPr txBox="1"/>
          <p:nvPr/>
        </p:nvSpPr>
        <p:spPr>
          <a:xfrm>
            <a:off x="5532120" y="37490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спор возник, нотариальные доказательства защищают интересы клиента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Преюдициальная сила нотариального документа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-4-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4023360" cy="1737360"/>
          </a:xfrm>
          <a:prstGeom prst="roundRect">
            <a:avLst>
              <a:gd name="adj" fmla="val 4211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3258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ГПК РФ, ч. 5 ст. 61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173736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Обстоятельства, подтвержденные нотариусом при совершении нотариального действия, не требуют доказывания, пока нотариальный акт не опровергнут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5603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Федеральный закон от 29.12.2014 № 457-ФЗ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188720"/>
            <a:ext cx="4023360" cy="1737360"/>
          </a:xfrm>
          <a:prstGeom prst="roundRect">
            <a:avLst>
              <a:gd name="adj" fmla="val 4211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937760" y="13258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АПК РФ, ч. 5 ст. 69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937760" y="173736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Обстоятельства, подтвержденные нотариусом при совершении нотариального действия, не требуют доказывания, пока нотариальный акт не опровергнут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937760" y="25603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Федеральный закон от 29.12.2015 № 391-ФЗ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57200" y="3200400"/>
            <a:ext cx="548640" cy="54864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1" y="3321101"/>
            <a:ext cx="307238" cy="307238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143000" y="3200400"/>
            <a:ext cx="7498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59 Закона № 218-ФЗ: </a:t>
            </a: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регистратор не проверяет законность нотариального документа, достоверность проверяется через ЕИС нотариата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457200" y="3931920"/>
            <a:ext cx="548640" cy="54864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01" y="4052621"/>
            <a:ext cx="307238" cy="30723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143000" y="3931920"/>
            <a:ext cx="7498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8.1 ГК РФ: </a:t>
            </a: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регистрация по заявлению любой стороны нотариальной сделки, в том числе через нотариуса; проверка законности - только в случаях, предусмотренных законом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основания доказательственной силы нотариального акта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-5-</a:t>
            </a:r>
            <a:endParaRPr lang="en-US" sz="1100" dirty="0"/>
          </a:p>
        </p:txBody>
      </p:sp>
      <p:pic>
        <p:nvPicPr>
          <p:cNvPr id="5" name="Image 0" descr="Три кита доказательственной силы нотариального акт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0" y="1133856"/>
            <a:ext cx="5120640" cy="222593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119570" y="2018307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ПРОВЕРЯЕМОСТЬ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66908" y="2018307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ИНСТРУМЕНТАРИЙ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250307" y="2018307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ПОДКОНТРОЛЬНОСТЬ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457200" y="3493008"/>
            <a:ext cx="2651760" cy="1207008"/>
          </a:xfrm>
          <a:prstGeom prst="roundRect">
            <a:avLst>
              <a:gd name="adj" fmla="val 6061"/>
            </a:avLst>
          </a:prstGeom>
          <a:solidFill>
            <a:srgbClr val="F2DDE0"/>
          </a:solidFill>
          <a:ln w="12700">
            <a:solidFill>
              <a:srgbClr val="F2DDE0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94360" y="3611880"/>
            <a:ext cx="329184" cy="329184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94360" y="36118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1005840" y="361188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Проверяемость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94360" y="3995928"/>
            <a:ext cx="239572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Нотариальные документы, как и судебные, можно верифицировать: действия регистрируются в реестрах ЕИС, формируются метаданные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3246120" y="3493008"/>
            <a:ext cx="2651760" cy="1207008"/>
          </a:xfrm>
          <a:prstGeom prst="roundRect">
            <a:avLst>
              <a:gd name="adj" fmla="val 6061"/>
            </a:avLst>
          </a:prstGeom>
          <a:solidFill>
            <a:srgbClr val="F1DFB0"/>
          </a:solidFill>
          <a:ln w="12700">
            <a:solidFill>
              <a:srgbClr val="F1DFB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3383280" y="3611880"/>
            <a:ext cx="329184" cy="329184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383280" y="36118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3794760" y="361188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Инструментарий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3383280" y="3995928"/>
            <a:ext cx="239572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ЕИС нотариата (с июля 2014 года) - средство сбора доказательств и одновременно проверки нотариальных документов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6035040" y="3493008"/>
            <a:ext cx="2651760" cy="1207008"/>
          </a:xfrm>
          <a:prstGeom prst="roundRect">
            <a:avLst>
              <a:gd name="adj" fmla="val 6061"/>
            </a:avLst>
          </a:prstGeom>
          <a:solidFill>
            <a:srgbClr val="F2DDE0"/>
          </a:solidFill>
          <a:ln w="12700">
            <a:solidFill>
              <a:srgbClr val="F2DDE0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172200" y="3611880"/>
            <a:ext cx="329184" cy="329184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172200" y="36118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6583680" y="361188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Подконтрольность</a:t>
            </a:r>
            <a:endParaRPr lang="en-US" sz="1300" dirty="0"/>
          </a:p>
        </p:txBody>
      </p:sp>
      <p:sp>
        <p:nvSpPr>
          <p:cNvPr id="23" name="Text 19"/>
          <p:cNvSpPr txBox="1"/>
          <p:nvPr/>
        </p:nvSpPr>
        <p:spPr>
          <a:xfrm>
            <a:off x="6172200" y="3995928"/>
            <a:ext cx="239572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Строгий порядок закрепления доказательств по Регламенту совершения нотариальных действий (Приказ Минюста России № 156, с 01.01.2018)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ЕИС нотариата в цифрах (2026)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-6-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2240280" cy="1097280"/>
          </a:xfrm>
          <a:prstGeom prst="roundRect">
            <a:avLst>
              <a:gd name="adj" fmla="val 6667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261872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 лет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82880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работы ЕИС нотариата (с 01.07.2014)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834640" y="1188720"/>
            <a:ext cx="2240280" cy="1097280"/>
          </a:xfrm>
          <a:prstGeom prst="roundRect">
            <a:avLst>
              <a:gd name="adj" fmla="val 666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926080" y="1261872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386 млн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2926080" y="182880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записей в системе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2423160"/>
            <a:ext cx="2240280" cy="1097280"/>
          </a:xfrm>
          <a:prstGeom prst="roundRect">
            <a:avLst>
              <a:gd name="adj" fmla="val 666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496312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616 Тб</a:t>
            </a:r>
            <a:endParaRPr lang="en-US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30632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суммарный объем данных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2834640" y="2423160"/>
            <a:ext cx="2240280" cy="1097280"/>
          </a:xfrm>
          <a:prstGeom prst="roundRect">
            <a:avLst>
              <a:gd name="adj" fmla="val 6667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2926080" y="2496312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8 200+</a:t>
            </a:r>
            <a:endParaRPr lang="en-US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2926080" y="30632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нотариусов работают в ЕИС</a:t>
            </a:r>
            <a:endParaRPr lang="en-US" sz="12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60" y="1188720"/>
            <a:ext cx="3520440" cy="233172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457200" y="3840480"/>
            <a:ext cx="548640" cy="54864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01" y="39611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1143000" y="379476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создана и содержится за счет нотариального сообщества. За все время работы - ни одной утечки данных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Два направления нотариальной деятельности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-7-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2834640" cy="3337560"/>
          </a:xfrm>
          <a:prstGeom prst="roundRect">
            <a:avLst>
              <a:gd name="adj" fmla="val 2581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132588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1446581"/>
            <a:ext cx="307238" cy="30723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32588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Удостоверение фактов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2011680"/>
            <a:ext cx="2468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Верность копий, подлинность подписи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Нахождение в живых и в определенном месте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Сведения в ЕГРН (ст. 85.1 Основ)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Равнозначность электронных и бумажных документов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Передача документов, обеспечение доказательств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3474720" y="1188720"/>
            <a:ext cx="2834640" cy="3337560"/>
          </a:xfrm>
          <a:prstGeom prst="roundRect">
            <a:avLst>
              <a:gd name="adj" fmla="val 2581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703320" y="132588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021" y="1446581"/>
            <a:ext cx="307238" cy="30723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343400" y="132588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Удостоверение сделок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3703320" y="2011680"/>
            <a:ext cx="2468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Личность, дееспособность, полномочия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Принадлежность имущества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Воля, волеизъявление, действительные намерения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Законность сделки, разъяснение смысла (ст. 54 Основ)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6492240" y="1188720"/>
            <a:ext cx="2194560" cy="3337560"/>
          </a:xfrm>
          <a:prstGeom prst="roundRect">
            <a:avLst>
              <a:gd name="adj" fmla="val 3333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6675120" y="13258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это дает адвокату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675120" y="1965960"/>
            <a:ext cx="18745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Выше шанс урегулировать спор до суда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Допустимые и достоверные доказательства в суде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Готовая проверка контрагента и объекта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Общая схема работы нотариуса в рамках электронного нотариата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-8-</a:t>
            </a:r>
            <a:endParaRPr lang="en-US" sz="1100" dirty="0"/>
          </a:p>
        </p:txBody>
      </p:sp>
      <p:pic>
        <p:nvPicPr>
          <p:cNvPr id="4" name="3D-схема работы нотариус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0140" y="1043583"/>
            <a:ext cx="6903720" cy="376943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7200" y="4800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А.В. Арбузов, 2026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Нотариус работает как компьютер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-9-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1517904" cy="3108960"/>
          </a:xfrm>
          <a:prstGeom prst="roundRect">
            <a:avLst>
              <a:gd name="adj" fmla="val 4819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96112" y="146304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30" y="1603858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02920" y="219456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B89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02920" y="251460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Ввод данных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2926080"/>
            <a:ext cx="12984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Электронные обращения, документы, запросы органов через СМЭВ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 rot="5400000">
            <a:off x="1956816" y="2752344"/>
            <a:ext cx="219456" cy="109728"/>
          </a:xfrm>
          <a:prstGeom prst="triangl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2157984" y="1280160"/>
            <a:ext cx="1517904" cy="3108960"/>
          </a:xfrm>
          <a:prstGeom prst="roundRect">
            <a:avLst>
              <a:gd name="adj" fmla="val 4819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2596896" y="146304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7714" y="1603858"/>
            <a:ext cx="358445" cy="35844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203704" y="219456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B89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2203704" y="251460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Запросы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2267712" y="2926080"/>
            <a:ext cx="12984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Росреестр, ЕГР ЗАГС, ФНС, Федресурс, МВД, реестры ЕИС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 rot="5400000">
            <a:off x="3657600" y="2752344"/>
            <a:ext cx="219456" cy="109728"/>
          </a:xfrm>
          <a:prstGeom prst="triangl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858768" y="1280160"/>
            <a:ext cx="1517904" cy="3108960"/>
          </a:xfrm>
          <a:prstGeom prst="roundRect">
            <a:avLst>
              <a:gd name="adj" fmla="val 4819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297680" y="1463040"/>
            <a:ext cx="640080" cy="64008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8498" y="1603858"/>
            <a:ext cx="358445" cy="358445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3904488" y="219456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3904488" y="251460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Обработка</a:t>
            </a:r>
            <a:endParaRPr lang="en-US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3968496" y="2926080"/>
            <a:ext cx="12984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 сведений, совершение нотариального акта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 rot="5400000">
            <a:off x="5358384" y="2752344"/>
            <a:ext cx="219456" cy="109728"/>
          </a:xfrm>
          <a:prstGeom prst="triangl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5559552" y="1280160"/>
            <a:ext cx="1517904" cy="3108960"/>
          </a:xfrm>
          <a:prstGeom prst="roundRect">
            <a:avLst>
              <a:gd name="adj" fmla="val 4819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998464" y="146304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9282" y="1603858"/>
            <a:ext cx="358445" cy="358445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605272" y="219456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B89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5605272" y="251460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Резервирование</a:t>
            </a:r>
            <a:endParaRPr lang="en-US" sz="1400" dirty="0"/>
          </a:p>
        </p:txBody>
      </p:sp>
      <p:sp>
        <p:nvSpPr>
          <p:cNvPr id="31" name="Text 24"/>
          <p:cNvSpPr txBox="1"/>
          <p:nvPr/>
        </p:nvSpPr>
        <p:spPr>
          <a:xfrm>
            <a:off x="5669280" y="2926080"/>
            <a:ext cx="12984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Электронный архив, реестры и журналы ЕИС</a:t>
            </a:r>
            <a:endParaRPr lang="en-US" sz="1200" dirty="0"/>
          </a:p>
        </p:txBody>
      </p:sp>
      <p:sp>
        <p:nvSpPr>
          <p:cNvPr id="32" name="Shape 25"/>
          <p:cNvSpPr/>
          <p:nvPr/>
        </p:nvSpPr>
        <p:spPr>
          <a:xfrm rot="5400000">
            <a:off x="7059168" y="2752344"/>
            <a:ext cx="219456" cy="109728"/>
          </a:xfrm>
          <a:prstGeom prst="triangl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7260336" y="1280160"/>
            <a:ext cx="1517904" cy="3108960"/>
          </a:xfrm>
          <a:prstGeom prst="roundRect">
            <a:avLst>
              <a:gd name="adj" fmla="val 4819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34" name="Shape 27"/>
          <p:cNvSpPr/>
          <p:nvPr/>
        </p:nvSpPr>
        <p:spPr>
          <a:xfrm>
            <a:off x="7699248" y="146304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0066" y="1603858"/>
            <a:ext cx="358445" cy="358445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7306056" y="219456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B89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600" dirty="0"/>
          </a:p>
        </p:txBody>
      </p:sp>
      <p:sp>
        <p:nvSpPr>
          <p:cNvPr id="37" name="Text 29"/>
          <p:cNvSpPr txBox="1"/>
          <p:nvPr/>
        </p:nvSpPr>
        <p:spPr>
          <a:xfrm>
            <a:off x="7306056" y="2514600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данных</a:t>
            </a:r>
            <a:endParaRPr lang="en-US" sz="1400" dirty="0"/>
          </a:p>
        </p:txBody>
      </p:sp>
      <p:sp>
        <p:nvSpPr>
          <p:cNvPr id="38" name="Text 30"/>
          <p:cNvSpPr txBox="1"/>
          <p:nvPr/>
        </p:nvSpPr>
        <p:spPr>
          <a:xfrm>
            <a:off x="7370064" y="2926080"/>
            <a:ext cx="12984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Электронные и бумажные документы, ответы органам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Установление личности (ст. 42 Основ)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-10-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4023360" cy="1234440"/>
          </a:xfrm>
          <a:prstGeom prst="roundRect">
            <a:avLst>
              <a:gd name="adj" fmla="val 5926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417320"/>
            <a:ext cx="777240" cy="7772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73" y="1588313"/>
            <a:ext cx="435254" cy="43525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132588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через СМЭВ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1554480" y="169164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Действительность паспорта проверяется программными средствами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4663440" y="1188720"/>
            <a:ext cx="4023360" cy="1234440"/>
          </a:xfrm>
          <a:prstGeom prst="roundRect">
            <a:avLst>
              <a:gd name="adj" fmla="val 5926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1417320"/>
            <a:ext cx="777240" cy="77724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60720" y="132588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Технические средства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5760720" y="169164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подлинности паспорта, сверка по дескрипторам лица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57200" y="2606040"/>
            <a:ext cx="4023360" cy="1234440"/>
          </a:xfrm>
          <a:prstGeom prst="roundRect">
            <a:avLst>
              <a:gd name="adj" fmla="val 5926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2834640"/>
            <a:ext cx="777240" cy="77724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554480" y="274320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Единая биометрическая система</a:t>
            </a:r>
            <a:endParaRPr lang="en-US" sz="1500" dirty="0"/>
          </a:p>
        </p:txBody>
      </p:sp>
      <p:sp>
        <p:nvSpPr>
          <p:cNvPr id="17" name="Text 11"/>
          <p:cNvSpPr txBox="1"/>
          <p:nvPr/>
        </p:nvSpPr>
        <p:spPr>
          <a:xfrm>
            <a:off x="1554480" y="310896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отсутствии паспорта или сомнениях (ч. 5 ст. 42 Основ); внедрение - 2027 год</a:t>
            </a:r>
            <a:endParaRPr lang="en-US" sz="1300" dirty="0"/>
          </a:p>
        </p:txBody>
      </p:sp>
      <p:sp>
        <p:nvSpPr>
          <p:cNvPr id="18" name="Shape 12"/>
          <p:cNvSpPr/>
          <p:nvPr/>
        </p:nvSpPr>
        <p:spPr>
          <a:xfrm>
            <a:off x="4663440" y="2606040"/>
            <a:ext cx="4023360" cy="1234440"/>
          </a:xfrm>
          <a:prstGeom prst="roundRect">
            <a:avLst>
              <a:gd name="adj" fmla="val 5926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2834640"/>
            <a:ext cx="777240" cy="77724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60720" y="274320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УКЭП и ЕСИА</a:t>
            </a:r>
            <a:endParaRPr lang="en-US" sz="1500" dirty="0"/>
          </a:p>
        </p:txBody>
      </p:sp>
      <p:sp>
        <p:nvSpPr>
          <p:cNvPr id="21" name="Text 14"/>
          <p:cNvSpPr txBox="1"/>
          <p:nvPr/>
        </p:nvSpPr>
        <p:spPr>
          <a:xfrm>
            <a:off x="5760720" y="310896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Удаленные действия, уведомления о залоге, собрания с дистанционным участием</a:t>
            </a:r>
            <a:endParaRPr lang="en-US" sz="1300" dirty="0"/>
          </a:p>
        </p:txBody>
      </p:sp>
      <p:sp>
        <p:nvSpPr>
          <p:cNvPr id="22" name="Text 15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Установление личности - </a:t>
            </a:r>
            <a:r>
              <a:rPr lang="en-US" sz="1300" i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правовая презумпция: лицо, обратившееся к нотариусу, является определенным участником оборота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Видеофиксация нотариального действия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-11-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2651760" cy="1828800"/>
          </a:xfrm>
          <a:prstGeom prst="roundRect">
            <a:avLst>
              <a:gd name="adj" fmla="val 4000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25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Обязательна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69164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Совместное завещание супругов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Наследственный договор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стороны не возражают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57200" y="315468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" y="3246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Диспозитивна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61188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 всех остальных случаях - по решению нотариуса или по просьбе заявителя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429000" y="1234440"/>
            <a:ext cx="594360" cy="59436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759" y="1365199"/>
            <a:ext cx="332842" cy="33284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206240" y="11887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Хранение не менее 5 лет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1517904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- нотариальная тайна, хранятся в защищенной зоне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3429000" y="2350008"/>
            <a:ext cx="594360" cy="59436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759" y="2480767"/>
            <a:ext cx="332842" cy="33284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206240" y="230428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 выдаются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633472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Суду, прокуратуре, следствию, нотариальной палате; копия - с УКЭП нотариуса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3429000" y="3465576"/>
            <a:ext cx="594360" cy="59436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759" y="3596335"/>
            <a:ext cx="332842" cy="33284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41985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Важно для адвоката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4206240" y="37490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по ст. 42 Основ допустимы только для установления личности; иные факты фиксируются по ст. 39 Основ и Регламенту</a:t>
            </a:r>
            <a:endParaRPr lang="en-US" sz="120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0" y="1188720"/>
            <a:ext cx="1554480" cy="33375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Сбор доказательств по защищенным каналам связи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-12-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23444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Отсутствие решений о недееспособности (Росреестр, ГИС ЕЦП)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Лишение родительских прав законного представителя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Родство и свойство - ЕГР ЗАГС; Единый регистр населения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Титул собственника и обременения (ст. 55 Основ)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Банкротство, обеспечительные меры, реестр контролируемых лиц, временные ограничительные меры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Заверения сторон об обстоятельствах (п. 36 </a:t>
            </a:r>
            <a:r>
              <a:rPr lang="en-US" sz="15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Регламента</a:t>
            </a:r>
            <a:r>
              <a:rPr lang="en-US" sz="1500" dirty="0" smtClean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ru-RU" sz="1500" dirty="0" smtClean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 многое другое.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943600" y="1234440"/>
            <a:ext cx="2743200" cy="1508760"/>
          </a:xfrm>
          <a:prstGeom prst="roundRect">
            <a:avLst>
              <a:gd name="adj" fmla="val 4848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035040" y="13258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58 млн+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6126480" y="20116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запросов к реестрам и сервисам в 2025 году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269" y="2880360"/>
            <a:ext cx="2453862" cy="16916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Обеспечение доказательств в сети «Интернет»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-13-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1920240" cy="1783080"/>
          </a:xfrm>
          <a:prstGeom prst="roundRect">
            <a:avLst>
              <a:gd name="adj" fmla="val 4103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325880"/>
            <a:ext cx="502920" cy="5029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325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234440" y="13258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Заявление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92024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ресурс, какая информация, для какого дела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560320" y="1188720"/>
            <a:ext cx="1920240" cy="1783080"/>
          </a:xfrm>
          <a:prstGeom prst="roundRect">
            <a:avLst>
              <a:gd name="adj" fmla="val 4103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743200" y="1325880"/>
            <a:ext cx="502920" cy="5029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743200" y="1325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3337560" y="13258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Осмотр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2743200" y="192024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Оборудование нотариуса, IP-адрес, дата и время, сведения о </a:t>
            </a:r>
            <a:r>
              <a:rPr lang="en-US" sz="1200" dirty="0" err="1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домене</a:t>
            </a:r>
            <a:r>
              <a:rPr lang="ru-RU" sz="12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трассировка, </a:t>
            </a:r>
            <a:r>
              <a:rPr lang="ru-RU" sz="1200" dirty="0" err="1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пингование</a:t>
            </a:r>
            <a:r>
              <a:rPr lang="ru-RU" sz="12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поиск в </a:t>
            </a:r>
            <a:r>
              <a:rPr lang="en-US" sz="12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663440" y="1188720"/>
            <a:ext cx="1920240" cy="1783080"/>
          </a:xfrm>
          <a:prstGeom prst="roundRect">
            <a:avLst>
              <a:gd name="adj" fmla="val 4103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846320" y="1325880"/>
            <a:ext cx="502920" cy="5029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1325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440680" y="13258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Фиксация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4846320" y="192024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Скриншоты, </a:t>
            </a:r>
            <a:r>
              <a:rPr lang="en-US" sz="1200" dirty="0" err="1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видеозапись</a:t>
            </a:r>
            <a:r>
              <a:rPr lang="en-US" sz="12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ru-RU" sz="12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</a:t>
            </a:r>
            <a:r>
              <a:rPr lang="ru-RU" sz="1200" dirty="0" err="1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т.ч</a:t>
            </a:r>
            <a:r>
              <a:rPr lang="ru-RU" sz="12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экранная,</a:t>
            </a:r>
            <a:r>
              <a:rPr lang="en-US" sz="12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 файлов, описание переходов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766560" y="1188720"/>
            <a:ext cx="1920240" cy="1783080"/>
          </a:xfrm>
          <a:prstGeom prst="roundRect">
            <a:avLst>
              <a:gd name="adj" fmla="val 4103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949440" y="1325880"/>
            <a:ext cx="502920" cy="5029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949440" y="1325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7543800" y="13258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Протокол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6949440" y="192024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бумаге с приложениями или в электронной форме с УКЭП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32004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это нужно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356616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Деловая репутация, честь и достоинство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Авторские, патентные права, товарные знаки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Недобросовестная конкуренция, переписка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4663440" y="3200400"/>
            <a:ext cx="4023360" cy="1325880"/>
          </a:xfrm>
          <a:prstGeom prst="roundRect">
            <a:avLst>
              <a:gd name="adj" fmla="val 5517"/>
            </a:avLst>
          </a:prstGeom>
          <a:solidFill>
            <a:srgbClr val="F3E9D2"/>
          </a:solidFill>
          <a:ln w="12700">
            <a:solidFill>
              <a:srgbClr val="F3E9D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846320" y="3429000"/>
            <a:ext cx="548640" cy="54864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021" y="3549701"/>
            <a:ext cx="307238" cy="307238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5532120" y="3291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dirty="0" smtClean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декабря 2014 года можно з</a:t>
            </a:r>
            <a:r>
              <a:rPr lang="en-US" sz="1300" dirty="0" smtClean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акреплят</a:t>
            </a:r>
            <a:r>
              <a:rPr lang="ru-RU" sz="1300" dirty="0" smtClean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ь доказательства у нотариуса как</a:t>
            </a:r>
            <a:r>
              <a:rPr lang="en-US" sz="1300" dirty="0" smtClean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до подачи иска</a:t>
            </a:r>
            <a:r>
              <a:rPr lang="ru-RU" sz="1300" dirty="0" smtClean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так и при рассмотрении дела в суде.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Равнозначность электронных и бумажных документов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-14-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1325880"/>
            <a:ext cx="594360" cy="59436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" y="1456639"/>
            <a:ext cx="332842" cy="33284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17320" y="13258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103.8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20116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Бумага → электронный документ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2468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Электронный образ (PDF) с УКЭП нотариуса имеет силу подлинника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291840" y="118872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520440" y="1325880"/>
            <a:ext cx="594360" cy="59436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199" y="145663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251960" y="13258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103.9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3520440" y="20116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Электронный документ → бумага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3520440" y="2468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Нотариус проверяет КЭП лица, от которого исходит документ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6126480" y="1188720"/>
            <a:ext cx="2606040" cy="2148840"/>
          </a:xfrm>
          <a:prstGeom prst="roundRect">
            <a:avLst>
              <a:gd name="adj" fmla="val 3404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355080" y="1325880"/>
            <a:ext cx="594360" cy="59436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839" y="1456639"/>
            <a:ext cx="332842" cy="332842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086600" y="13258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103.9-1</a:t>
            </a:r>
            <a:endParaRPr lang="en-US" sz="1700" dirty="0"/>
          </a:p>
        </p:txBody>
      </p:sp>
      <p:sp>
        <p:nvSpPr>
          <p:cNvPr id="21" name="Text 15"/>
          <p:cNvSpPr txBox="1"/>
          <p:nvPr/>
        </p:nvSpPr>
        <p:spPr>
          <a:xfrm>
            <a:off x="6355080" y="20116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Смена электронного формата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355080" y="2468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информационная система адресата не принимает исходный формат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457200" y="3566160"/>
            <a:ext cx="4023360" cy="960120"/>
          </a:xfrm>
          <a:prstGeom prst="roundRect">
            <a:avLst>
              <a:gd name="adj" fmla="val 7619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640080" y="361188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702 тыс.</a:t>
            </a:r>
            <a:endParaRPr lang="en-US" sz="2800" dirty="0"/>
          </a:p>
        </p:txBody>
      </p:sp>
      <p:sp>
        <p:nvSpPr>
          <p:cNvPr id="25" name="Text 19"/>
          <p:cNvSpPr txBox="1"/>
          <p:nvPr/>
        </p:nvSpPr>
        <p:spPr>
          <a:xfrm>
            <a:off x="237744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документов переведено в электронный вид в I полугодии 2026 года (+10%)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4663440" y="3566160"/>
            <a:ext cx="4023360" cy="960120"/>
          </a:xfrm>
          <a:prstGeom prst="roundRect">
            <a:avLst>
              <a:gd name="adj" fmla="val 7619"/>
            </a:avLst>
          </a:prstGeom>
          <a:solidFill>
            <a:srgbClr val="F3E9D2"/>
          </a:solidFill>
          <a:ln w="12700">
            <a:solidFill>
              <a:srgbClr val="F3E9D2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4846320" y="361188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×7</a:t>
            </a:r>
            <a:endParaRPr lang="en-US" sz="3000" dirty="0"/>
          </a:p>
        </p:txBody>
      </p:sp>
      <p:sp>
        <p:nvSpPr>
          <p:cNvPr id="28" name="Text 22"/>
          <p:cNvSpPr txBox="1"/>
          <p:nvPr/>
        </p:nvSpPr>
        <p:spPr>
          <a:xfrm>
            <a:off x="5943600" y="361188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конвертаций между цифровыми форматами в 2025 году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Когда перевести документ в электронный вид нельзя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-15-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2606040" cy="1508760"/>
          </a:xfrm>
          <a:prstGeom prst="roundRect">
            <a:avLst>
              <a:gd name="adj" fmla="val 4848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37160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1" y="1492301"/>
            <a:ext cx="307238" cy="30723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32588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Завещания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20116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1124 ГК РФ; можно сделать нотариальную копию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3291840" y="1188720"/>
            <a:ext cx="2606040" cy="1508760"/>
          </a:xfrm>
          <a:prstGeom prst="roundRect">
            <a:avLst>
              <a:gd name="adj" fmla="val 4848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474720" y="137160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421" y="1492301"/>
            <a:ext cx="307238" cy="30723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160520" y="132588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Документы, удостоверяющие личность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3474720" y="20116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Ч. 2 ст. 103.8 Основ; копию засвидетельствовать можно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126480" y="1188720"/>
            <a:ext cx="2606040" cy="1508760"/>
          </a:xfrm>
          <a:prstGeom prst="roundRect">
            <a:avLst>
              <a:gd name="adj" fmla="val 4848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309360" y="137160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061" y="1492301"/>
            <a:ext cx="307238" cy="30723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995160" y="132588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Сделки в простой письменной форме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6309360" y="20116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Ч. 2 ст. 103.8 Основ; решения собраний и акты органов - можно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1874520" y="2880360"/>
            <a:ext cx="2606040" cy="1508760"/>
          </a:xfrm>
          <a:prstGeom prst="roundRect">
            <a:avLst>
              <a:gd name="adj" fmla="val 4848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057400" y="306324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101" y="3183941"/>
            <a:ext cx="307238" cy="307238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2743200" y="30175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Документарные ценные бумаги</a:t>
            </a:r>
            <a:endParaRPr lang="en-US" sz="1400" dirty="0"/>
          </a:p>
        </p:txBody>
      </p:sp>
      <p:sp>
        <p:nvSpPr>
          <p:cNvPr id="24" name="Text 17"/>
          <p:cNvSpPr txBox="1"/>
          <p:nvPr/>
        </p:nvSpPr>
        <p:spPr>
          <a:xfrm>
            <a:off x="205740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существу нотариального действия существуют только на бумаге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4709160" y="2880360"/>
            <a:ext cx="2606040" cy="1508760"/>
          </a:xfrm>
          <a:prstGeom prst="roundRect">
            <a:avLst>
              <a:gd name="adj" fmla="val 4848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4892040" y="306324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2741" y="3183941"/>
            <a:ext cx="307238" cy="307238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577840" y="30175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Документы с потерей информации</a:t>
            </a:r>
            <a:endParaRPr lang="en-US" sz="1400" dirty="0"/>
          </a:p>
        </p:txBody>
      </p:sp>
      <p:sp>
        <p:nvSpPr>
          <p:cNvPr id="29" name="Text 21"/>
          <p:cNvSpPr txBox="1"/>
          <p:nvPr/>
        </p:nvSpPr>
        <p:spPr>
          <a:xfrm>
            <a:off x="489204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Gif-анимация, видео, аудио; МЧД теряет функцию на бумаге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Передача документов и подача документов в ведомства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-16-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1887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Передача документов (ст. 86 Основ)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1508760" cy="1234440"/>
          </a:xfrm>
          <a:prstGeom prst="roundRect">
            <a:avLst>
              <a:gd name="adj" fmla="val 5926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60120" y="1755648"/>
            <a:ext cx="502920" cy="5029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" y="1866290"/>
            <a:ext cx="281635" cy="28163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230428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Лично под расписку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2103120" y="1645920"/>
            <a:ext cx="1508760" cy="1234440"/>
          </a:xfrm>
          <a:prstGeom prst="roundRect">
            <a:avLst>
              <a:gd name="adj" fmla="val 5926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2606040" y="1755648"/>
            <a:ext cx="502920" cy="5029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682" y="1866290"/>
            <a:ext cx="281635" cy="28163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194560" y="230428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Почтой с уведомлением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749040" y="1645920"/>
            <a:ext cx="1508760" cy="1234440"/>
          </a:xfrm>
          <a:prstGeom prst="roundRect">
            <a:avLst>
              <a:gd name="adj" fmla="val 5926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251960" y="1755648"/>
            <a:ext cx="502920" cy="50292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602" y="1866290"/>
            <a:ext cx="281635" cy="281635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40480" y="230428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Электронно - мгновенно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457200" y="306324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Свидетельство о направлении - даже если адресат не получил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165.1 ГК РФ: сообщение считается доставленным, если не вручено по вине адресата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Уведомления, претензии, оферты, тендерная документация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5577840" y="1188720"/>
            <a:ext cx="3108960" cy="3337560"/>
          </a:xfrm>
          <a:prstGeom prst="roundRect">
            <a:avLst>
              <a:gd name="adj" fmla="val 2353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20" name="Text 14"/>
          <p:cNvSpPr txBox="1"/>
          <p:nvPr/>
        </p:nvSpPr>
        <p:spPr>
          <a:xfrm>
            <a:off x="5760720" y="13258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Нотариус сам подает документы в ФНС и Росреестр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5760720" y="21031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дней → 4 часа</a:t>
            </a:r>
            <a:endParaRPr lang="en-US" sz="2400" dirty="0"/>
          </a:p>
        </p:txBody>
      </p:sp>
      <p:sp>
        <p:nvSpPr>
          <p:cNvPr id="22" name="Text 16"/>
          <p:cNvSpPr txBox="1"/>
          <p:nvPr/>
        </p:nvSpPr>
        <p:spPr>
          <a:xfrm>
            <a:off x="5760720" y="26517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средний срок регистрации прав по нотариальным сделкам (в 180 раз быстрее)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576072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 минуты</a:t>
            </a:r>
            <a:endParaRPr lang="en-US" sz="2200" dirty="0"/>
          </a:p>
        </p:txBody>
      </p:sp>
      <p:sp>
        <p:nvSpPr>
          <p:cNvPr id="24" name="Text 18"/>
          <p:cNvSpPr txBox="1"/>
          <p:nvPr/>
        </p:nvSpPr>
        <p:spPr>
          <a:xfrm>
            <a:off x="5760720" y="38862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самая быстрая регистрация в 2025 году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Сведения из реестров и проверка доверенностей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-17-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4023360" cy="2331720"/>
          </a:xfrm>
          <a:prstGeom prst="roundRect">
            <a:avLst>
              <a:gd name="adj" fmla="val 313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370332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F3E9D2"/>
          </a:solidFill>
          <a:ln w="12700">
            <a:solidFill>
              <a:srgbClr val="F3E9D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3840480"/>
            <a:ext cx="548640" cy="54864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1" y="3961181"/>
            <a:ext cx="307238" cy="30723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25880" y="3703320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Проверяйте доверенность по всем источникам: отмена может быть отражена только в одном из них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40080" y="132588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81" y="1446581"/>
            <a:ext cx="307238" cy="30723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25880" y="13258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Сведения из информационных систем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640080" y="1965960"/>
            <a:ext cx="3657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ЕГРН (ст. 85.1 Основ): сведения о собственнике при наличии оснований - договор, намерение обратиться в суд, взыскание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Реестр залогов (ст. 103.7): выписки по движимому имуществу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Списки участников ООО (ст. 103.12)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663440" y="1188720"/>
            <a:ext cx="4023360" cy="2331720"/>
          </a:xfrm>
          <a:prstGeom prst="roundRect">
            <a:avLst>
              <a:gd name="adj" fmla="val 313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846320" y="1325880"/>
            <a:ext cx="548640" cy="54864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021" y="1446581"/>
            <a:ext cx="307238" cy="30723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532120" y="13258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проверить доверенность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846320" y="1965960"/>
            <a:ext cx="3657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reestr-dover.ru - нотариальные доверенности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reestr-dover.ru/revocations - отмена простых доверенностей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m4d.nalog.gov.ru - МЧД в реестре ФНС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Газета «Коммерсантъ» - публикации об отмене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Электронные нотариальные документы: защита и проверка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-18-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3291840" cy="3337560"/>
          </a:xfrm>
          <a:prstGeom prst="roundRect">
            <a:avLst>
              <a:gd name="adj" fmla="val 2222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1371600"/>
            <a:ext cx="640080" cy="64008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18" y="1512418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63040" y="13716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подделать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2194560"/>
            <a:ext cx="29260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УКЭП нотариуса: асимметричная криптография (RSA, ECDSA, ГОСТ Р 34.10-2012)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Любое изменение меняет хэш - подделка видна сразу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Дерево сертификатов: Минцифры → УЦ → нотариус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4023360" y="11887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Легко проверить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023360" y="1645920"/>
            <a:ext cx="4663440" cy="502920"/>
          </a:xfrm>
          <a:prstGeom prst="roundRect">
            <a:avLst>
              <a:gd name="adj" fmla="val 14545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160520" y="164592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provend.notariat.ru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5897880" y="1645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Портал ФНП: проверка электронного нотариального документа и отсутствия изменений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023360" y="2221992"/>
            <a:ext cx="466344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160520" y="2221992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gosuslugi.ru/pgu/eds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5897880" y="222199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электронной подписи на Госуслугах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023360" y="2798064"/>
            <a:ext cx="4663440" cy="502920"/>
          </a:xfrm>
          <a:prstGeom prst="roundRect">
            <a:avLst>
              <a:gd name="adj" fmla="val 14545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4160520" y="2798064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m4d.nalog.gov.ru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5897880" y="2798064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Машиночитаемые доверенности в </a:t>
            </a:r>
            <a:r>
              <a:rPr lang="en-US" sz="1100" dirty="0" err="1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реестре</a:t>
            </a: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ФНС</a:t>
            </a:r>
            <a:r>
              <a:rPr lang="ru-RU" sz="1100" dirty="0" smtClean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 даже иные электронные документы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4023360" y="3374136"/>
            <a:ext cx="466344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4160520" y="337413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spnd.eisnot.ru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5897880" y="337413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Сервис подтверждения документов для МФЦ, судов, приставов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4023360" y="3950208"/>
            <a:ext cx="4663440" cy="502920"/>
          </a:xfrm>
          <a:prstGeom prst="roundRect">
            <a:avLst>
              <a:gd name="adj" fmla="val 14545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4160520" y="395020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QR-код</a:t>
            </a:r>
            <a:endParaRPr lang="en-US" sz="1200" dirty="0"/>
          </a:p>
        </p:txBody>
      </p:sp>
      <p:sp>
        <p:nvSpPr>
          <p:cNvPr id="25" name="Text 21"/>
          <p:cNvSpPr txBox="1"/>
          <p:nvPr/>
        </p:nvSpPr>
        <p:spPr>
          <a:xfrm>
            <a:off x="5897880" y="395020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бумажного нотариального документа телефоном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Электронный документ по ст. 44.2 Основ: тройная защита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-19-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234440"/>
            <a:ext cx="1874520" cy="2286000"/>
          </a:xfrm>
          <a:prstGeom prst="roundRect">
            <a:avLst>
              <a:gd name="adj" fmla="val 3902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94360" y="1353312"/>
            <a:ext cx="16002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288" y="1389888"/>
            <a:ext cx="714344" cy="7498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 документа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594360" y="260604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или XML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 rot="5400000">
            <a:off x="2313432" y="2331720"/>
            <a:ext cx="237744" cy="118872"/>
          </a:xfrm>
          <a:prstGeom prst="triangl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2578608" y="1234440"/>
            <a:ext cx="1874520" cy="2286000"/>
          </a:xfrm>
          <a:prstGeom prst="roundRect">
            <a:avLst>
              <a:gd name="adj" fmla="val 3902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2715768" y="1353312"/>
            <a:ext cx="16002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741" y="1389888"/>
            <a:ext cx="962254" cy="74980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670048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ПЭП заявителя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2715768" y="260604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Подпись на планшете в 3D: нажим, наклон, динамика, время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 rot="5400000">
            <a:off x="4434840" y="2331720"/>
            <a:ext cx="237744" cy="118872"/>
          </a:xfrm>
          <a:prstGeom prst="triangl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4700016" y="1234440"/>
            <a:ext cx="1874520" cy="2286000"/>
          </a:xfrm>
          <a:prstGeom prst="roundRect">
            <a:avLst>
              <a:gd name="adj" fmla="val 3902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4837176" y="1353312"/>
            <a:ext cx="16002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5491" y="1389888"/>
            <a:ext cx="963569" cy="749808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4791456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УКЭП нотариуса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4837176" y="260604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Плюс штамп времени (TSP), при желании - OCSP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 rot="5400000">
            <a:off x="6556248" y="2331720"/>
            <a:ext cx="237744" cy="118872"/>
          </a:xfrm>
          <a:prstGeom prst="triangl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821424" y="1234440"/>
            <a:ext cx="1874520" cy="2286000"/>
          </a:xfrm>
          <a:prstGeom prst="roundRect">
            <a:avLst>
              <a:gd name="adj" fmla="val 3902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958584" y="1353312"/>
            <a:ext cx="16002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7415784" y="1417320"/>
            <a:ext cx="685800" cy="68580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660" y="1568196"/>
            <a:ext cx="384048" cy="38404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6912864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Подпись в реестре</a:t>
            </a:r>
            <a:endParaRPr lang="en-US" sz="1500" dirty="0"/>
          </a:p>
        </p:txBody>
      </p:sp>
      <p:sp>
        <p:nvSpPr>
          <p:cNvPr id="28" name="Text 21"/>
          <p:cNvSpPr txBox="1"/>
          <p:nvPr/>
        </p:nvSpPr>
        <p:spPr>
          <a:xfrm>
            <a:off x="6958584" y="260604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Собственноручно, обычной ручкой</a:t>
            </a:r>
            <a:endParaRPr lang="en-US" sz="12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370332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Заявителю не нужна своя УКЭП: подпись ставится у нотариуса на планшете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Подпись привязана к документу и записи в реестре ЕИС - нельзя перенести или подменить страницу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Доверенности, согласия, договоры, протоколы осмотра - все, кроме завещаний (ст. 1124 ГК РФ)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Дистанционные сделки (ст. 53.1 Основ)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-20-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1280160" y="1874520"/>
            <a:ext cx="6766560" cy="0"/>
          </a:xfrm>
          <a:prstGeom prst="line">
            <a:avLst/>
          </a:prstGeom>
          <a:noFill/>
          <a:ln w="25400">
            <a:solidFill>
              <a:srgbClr val="B8923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50392" y="1508760"/>
            <a:ext cx="731520" cy="731520"/>
          </a:xfrm>
          <a:prstGeom prst="ellipse">
            <a:avLst/>
          </a:prstGeom>
          <a:solidFill>
            <a:srgbClr val="7B1E2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50392" y="15087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502920" y="23774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Каждая сторона - у своего нотариуса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551176" y="1508760"/>
            <a:ext cx="731520" cy="731520"/>
          </a:xfrm>
          <a:prstGeom prst="ellipse">
            <a:avLst/>
          </a:prstGeom>
          <a:solidFill>
            <a:srgbClr val="7B1E2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551176" y="15087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2203704" y="23774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личности, дееспособности, полномочий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251960" y="1508760"/>
            <a:ext cx="731520" cy="731520"/>
          </a:xfrm>
          <a:prstGeom prst="ellipse">
            <a:avLst/>
          </a:prstGeom>
          <a:solidFill>
            <a:srgbClr val="7B1E2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251960" y="15087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3904488" y="23774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Согласование проекта через ЕИС, видеосвязь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952744" y="1508760"/>
            <a:ext cx="731520" cy="731520"/>
          </a:xfrm>
          <a:prstGeom prst="ellipse">
            <a:avLst/>
          </a:prstGeom>
          <a:solidFill>
            <a:srgbClr val="7B1E2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952744" y="15087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605272" y="23774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Подпись ПЭП на планшете у своего нотариуса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653528" y="1508760"/>
            <a:ext cx="731520" cy="731520"/>
          </a:xfrm>
          <a:prstGeom prst="ellipse">
            <a:avLst/>
          </a:prstGeom>
          <a:solidFill>
            <a:srgbClr val="7B1E2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653528" y="15087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7306056" y="237744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УКЭП нотариусов, регистрация в реестре РУДС</a:t>
            </a:r>
            <a:endParaRPr lang="en-US" sz="13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74720"/>
            <a:ext cx="1920240" cy="1051560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2514600" y="3474720"/>
            <a:ext cx="3337560" cy="1051560"/>
          </a:xfrm>
          <a:prstGeom prst="roundRect">
            <a:avLst>
              <a:gd name="adj" fmla="val 695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2651760" y="3520440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 считается заключенным путем составления одного документа, подписанного сторонами (ч. 6 ст. 53.1 Основ)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6035040" y="3474720"/>
            <a:ext cx="2651760" cy="1051560"/>
          </a:xfrm>
          <a:prstGeom prst="roundRect">
            <a:avLst>
              <a:gd name="adj" fmla="val 6957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25" name="Text 21"/>
          <p:cNvSpPr txBox="1"/>
          <p:nvPr/>
        </p:nvSpPr>
        <p:spPr>
          <a:xfrm>
            <a:off x="6126480" y="3520440"/>
            <a:ext cx="1097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+11%</a:t>
            </a:r>
            <a:endParaRPr lang="en-US" sz="2600" dirty="0"/>
          </a:p>
        </p:txBody>
      </p:sp>
      <p:sp>
        <p:nvSpPr>
          <p:cNvPr id="26" name="Text 22"/>
          <p:cNvSpPr txBox="1"/>
          <p:nvPr/>
        </p:nvSpPr>
        <p:spPr>
          <a:xfrm>
            <a:off x="7223760" y="3520440"/>
            <a:ext cx="1371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числа дистанционных сделок в 2025 году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Документы в формате XML: МЧД и машиночитаемые свидетельства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-21-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5120640" cy="3337560"/>
          </a:xfrm>
          <a:prstGeom prst="roundRect">
            <a:avLst>
              <a:gd name="adj" fmla="val 2192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07592"/>
            <a:ext cx="548640" cy="5852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32588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Машиночитаемые доверенности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1965960"/>
            <a:ext cx="47548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Нужны с 01.09.2023, когда за ЮЛ или ИП подписывает представитель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Нотариус выдает МЧД формата 003 (EMCHD)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Полномочия - по кодам классификатора (Приказ Минцифры № 857, ред. с 01.02.2026)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Бумажную доверенность нельзя «превратить» в МЧД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Ключи ЭП поверенный получает сам в УЦ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и отмена - через реестр ФНС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5760720" y="1188720"/>
            <a:ext cx="2926080" cy="1508760"/>
          </a:xfrm>
          <a:prstGeom prst="roundRect">
            <a:avLst>
              <a:gd name="adj" fmla="val 4848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852160" y="128016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+65%</a:t>
            </a:r>
            <a:endParaRPr lang="en-US" sz="3200" dirty="0"/>
          </a:p>
        </p:txBody>
      </p:sp>
      <p:sp>
        <p:nvSpPr>
          <p:cNvPr id="11" name="Text 7"/>
          <p:cNvSpPr txBox="1"/>
          <p:nvPr/>
        </p:nvSpPr>
        <p:spPr>
          <a:xfrm>
            <a:off x="5943600" y="201168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спроса на МЧД в 2025 году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760720" y="2834640"/>
            <a:ext cx="2926080" cy="1691640"/>
          </a:xfrm>
          <a:prstGeom prst="roundRect">
            <a:avLst>
              <a:gd name="adj" fmla="val 4324"/>
            </a:avLst>
          </a:prstGeom>
          <a:solidFill>
            <a:srgbClr val="F3E9D2"/>
          </a:solidFill>
          <a:ln w="12700">
            <a:solidFill>
              <a:srgbClr val="F3E9D2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5897880" y="288036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Машиночитаемые свидетельства о наследстве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5897880" y="342900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 «Цифровое наследство»: в 2026 году первая выплата наследнику без визита в банк - за 20 минут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Удаленные нотариальные действия (ст. 44.3 Основ)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-22-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1430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можно сделать без явки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1554480"/>
            <a:ext cx="4937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Исполнительная надпись (ст. 89) - массово для банков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Депозит безналичных средств (ст. 87, ст. 327 ГК РФ)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Сведения из ЕГРН (ст. 85.1)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Осмотр сайта в Интернете (ст. 103)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Передача электронных документов (ст. 86)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▪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Перевод (ст. 81), выписка о залоге (ст. 103.7), смена формата (ст. 103.9-1), хранение (ст. 97)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4023360"/>
            <a:ext cx="1554480" cy="548640"/>
          </a:xfrm>
          <a:prstGeom prst="roundRect">
            <a:avLst>
              <a:gd name="adj" fmla="val 13333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57200" y="40233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Заявление с УКЭП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148840" y="4023360"/>
            <a:ext cx="1554480" cy="548640"/>
          </a:xfrm>
          <a:prstGeom prst="roundRect">
            <a:avLst>
              <a:gd name="adj" fmla="val 13333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148840" y="40233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Оплата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840480" y="4023360"/>
            <a:ext cx="1554480" cy="548640"/>
          </a:xfrm>
          <a:prstGeom prst="roundRect">
            <a:avLst>
              <a:gd name="adj" fmla="val 13333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840480" y="40233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5 рабочих дней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669280" y="1143000"/>
            <a:ext cx="3017520" cy="3429000"/>
          </a:xfrm>
          <a:prstGeom prst="roundRect">
            <a:avLst>
              <a:gd name="adj" fmla="val 2424"/>
            </a:avLst>
          </a:prstGeom>
          <a:solidFill>
            <a:srgbClr val="F3E9D2"/>
          </a:solidFill>
          <a:ln w="12700">
            <a:solidFill>
              <a:srgbClr val="F3E9D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852160" y="1280160"/>
            <a:ext cx="548640" cy="54864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861" y="1400861"/>
            <a:ext cx="307238" cy="30723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6537960" y="1280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ограничения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5852160" y="1965960"/>
            <a:ext cx="26974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совершать сделки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нотариус лично выясняет дееспособность, волю и намерения сторон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без УКЭП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теоретически допустима ЕСИА, на практике всегда нужна УКЭП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Онлайн-запись к нотариусу: сервис «Календарь нотариуса»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-23-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4300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66928" y="1252728"/>
            <a:ext cx="2386584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712" y="1298448"/>
            <a:ext cx="1075016" cy="11887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94360" y="2606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Нотариат.РФ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Мобильное приложение ФНП: запись, проверка доверенностей, залогов, наследственных дел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3291840" y="114300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401568" y="1252728"/>
            <a:ext cx="2386584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7288" y="1346950"/>
            <a:ext cx="2295144" cy="109171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429000" y="2606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Госуслуги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3474720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Запись через ЕПГУ с передачей паспортных данных нотариусу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126480" y="114300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236208" y="1252728"/>
            <a:ext cx="2386584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928" y="1492918"/>
            <a:ext cx="2295144" cy="7997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263640" y="2606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Сайты нотариата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6309360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Сайты ФНП, нотариальных палат и нотариусов: поиск по месту и времени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457200" y="379476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685800" y="379476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8 200+ нотариусов подключено.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 заранее отправить проект документа и сведения - нотариус подготовится к приему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B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Практические рекомендации адвокату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5A5A"/>
                </a:solidFill>
              </a:rPr>
              <a:t>-24-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" y="1188720"/>
            <a:ext cx="4023360" cy="987552"/>
          </a:xfrm>
          <a:prstGeom prst="roundRect">
            <a:avLst>
              <a:gd name="adj" fmla="val 74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362456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98" y="1503274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63040" y="128016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Закрепляйте доказательства до иска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1463040" y="166420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Протокол осмотра сайта или переписки освобождает факт от доказывания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4663440" y="1188720"/>
            <a:ext cx="4023360" cy="987552"/>
          </a:xfrm>
          <a:prstGeom prst="roundRect">
            <a:avLst>
              <a:gd name="adj" fmla="val 74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846320" y="1362456"/>
            <a:ext cx="640080" cy="64008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138" y="1503274"/>
            <a:ext cx="358445" cy="35844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669280" y="128016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Сообщения - через нотариуса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5669280" y="166420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86 Основ + ст. 165.1 ГК РФ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457200" y="2313432"/>
            <a:ext cx="4023360" cy="987552"/>
          </a:xfrm>
          <a:prstGeom prst="roundRect">
            <a:avLst>
              <a:gd name="adj" fmla="val 74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40080" y="2487168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898" y="2627986"/>
            <a:ext cx="358445" cy="35844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463040" y="240487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Получайте сведения ЕГРН по ст. 85.1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1463040" y="2788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том числе удаленно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4663440" y="2313432"/>
            <a:ext cx="4023360" cy="987552"/>
          </a:xfrm>
          <a:prstGeom prst="roundRect">
            <a:avLst>
              <a:gd name="adj" fmla="val 74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4846320" y="2487168"/>
            <a:ext cx="640080" cy="64008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7138" y="2627986"/>
            <a:ext cx="358445" cy="35844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669280" y="240487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Выбирайте электронные документы</a:t>
            </a:r>
            <a:endParaRPr lang="en-US" sz="1400" dirty="0"/>
          </a:p>
        </p:txBody>
      </p:sp>
      <p:sp>
        <p:nvSpPr>
          <p:cNvPr id="24" name="Text 17"/>
          <p:cNvSpPr txBox="1"/>
          <p:nvPr/>
        </p:nvSpPr>
        <p:spPr>
          <a:xfrm>
            <a:off x="5669280" y="2788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подделать, легко проверить, мгновенно передать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457200" y="3438144"/>
            <a:ext cx="4023360" cy="987552"/>
          </a:xfrm>
          <a:prstGeom prst="roundRect">
            <a:avLst>
              <a:gd name="adj" fmla="val 74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640080" y="3611880"/>
            <a:ext cx="640080" cy="640080"/>
          </a:xfrm>
          <a:prstGeom prst="ellipse">
            <a:avLst/>
          </a:prstGeom>
          <a:solidFill>
            <a:srgbClr val="7B1E2C"/>
          </a:solidFill>
          <a:ln w="12700">
            <a:solidFill>
              <a:srgbClr val="7B1E2C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898" y="3752698"/>
            <a:ext cx="358445" cy="358445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463040" y="3529584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Сделки на расстоянии - по ст. 53.1</a:t>
            </a:r>
            <a:endParaRPr lang="en-US" sz="1400" dirty="0"/>
          </a:p>
        </p:txBody>
      </p:sp>
      <p:sp>
        <p:nvSpPr>
          <p:cNvPr id="29" name="Text 21"/>
          <p:cNvSpPr txBox="1"/>
          <p:nvPr/>
        </p:nvSpPr>
        <p:spPr>
          <a:xfrm>
            <a:off x="1463040" y="391363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Каждая сторона у своего нотариуса</a:t>
            </a:r>
            <a:endParaRPr lang="en-US" sz="1200" dirty="0"/>
          </a:p>
        </p:txBody>
      </p:sp>
      <p:sp>
        <p:nvSpPr>
          <p:cNvPr id="30" name="Shape 22"/>
          <p:cNvSpPr/>
          <p:nvPr/>
        </p:nvSpPr>
        <p:spPr>
          <a:xfrm>
            <a:off x="4663440" y="3438144"/>
            <a:ext cx="4023360" cy="987552"/>
          </a:xfrm>
          <a:prstGeom prst="roundRect">
            <a:avLst>
              <a:gd name="adj" fmla="val 7407"/>
            </a:avLst>
          </a:prstGeom>
          <a:solidFill>
            <a:srgbClr val="F7F1F1"/>
          </a:solidFill>
          <a:ln w="12700">
            <a:solidFill>
              <a:srgbClr val="F7F1F1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4846320" y="3611880"/>
            <a:ext cx="640080" cy="640080"/>
          </a:xfrm>
          <a:prstGeom prst="ellipse">
            <a:avLst/>
          </a:prstGeom>
          <a:solidFill>
            <a:srgbClr val="B8923A"/>
          </a:solidFill>
          <a:ln w="12700">
            <a:solidFill>
              <a:srgbClr val="B8923A"/>
            </a:solidFill>
            <a:prstDash val="solid"/>
          </a:ln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138" y="3752698"/>
            <a:ext cx="358445" cy="358445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5669280" y="3529584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7B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Просите видеофиксацию</a:t>
            </a:r>
            <a:endParaRPr lang="en-US" sz="1400" dirty="0"/>
          </a:p>
        </p:txBody>
      </p:sp>
      <p:sp>
        <p:nvSpPr>
          <p:cNvPr id="34" name="Text 25"/>
          <p:cNvSpPr txBox="1"/>
          <p:nvPr/>
        </p:nvSpPr>
        <p:spPr>
          <a:xfrm>
            <a:off x="5669280" y="391363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сделках с повышенным риском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188720" y="2377440"/>
            <a:ext cx="4206240" cy="4206240"/>
          </a:xfrm>
          <a:prstGeom prst="ellipse">
            <a:avLst/>
          </a:prstGeom>
          <a:solidFill>
            <a:srgbClr val="5A1420"/>
          </a:solidFill>
          <a:ln w="12700">
            <a:solidFill>
              <a:srgbClr val="5A1420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7315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14400" y="19659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Благодарю за внимание!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914400" y="2697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0DA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 ответить на ваши вопросы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749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Арбузов Анатолий Валерьевич, нотариус нотариального округа Санкт-Петербург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48006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E8D9DB"/>
                </a:solidFill>
              </a:rPr>
              <a:t>-25-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tariat">
  <a:themeElements>
    <a:clrScheme name="Notariat">
      <a:dk1>
        <a:srgbClr val="262626"/>
      </a:dk1>
      <a:lt1>
        <a:srgbClr val="FFFFFF"/>
      </a:lt1>
      <a:dk2>
        <a:srgbClr val="6E1A28"/>
      </a:dk2>
      <a:lt2>
        <a:srgbClr val="F4EFEF"/>
      </a:lt2>
      <a:accent1>
        <a:srgbClr val="7B1E2C"/>
      </a:accent1>
      <a:accent2>
        <a:srgbClr val="B8923A"/>
      </a:accent2>
      <a:accent3>
        <a:srgbClr val="4A4A4A"/>
      </a:accent3>
      <a:accent4>
        <a:srgbClr val="A33B4A"/>
      </a:accent4>
      <a:accent5>
        <a:srgbClr val="D9C08A"/>
      </a:accent5>
      <a:accent6>
        <a:srgbClr val="8C8C8C"/>
      </a:accent6>
      <a:hlink>
        <a:srgbClr val="7B1E2C"/>
      </a:hlink>
      <a:folHlink>
        <a:srgbClr val="6E1A28"/>
      </a:folHlink>
    </a:clrScheme>
    <a:fontScheme name="Notaria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2563</Words>
  <Application>Microsoft Office PowerPoint</Application>
  <PresentationFormat>Экран (16:9)</PresentationFormat>
  <Paragraphs>361</Paragraphs>
  <Slides>25</Slides>
  <Notes>25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Cambria</vt:lpstr>
      <vt:lpstr>Notariat</vt:lpstr>
      <vt:lpstr>Презентация PowerPoint</vt:lpstr>
      <vt:lpstr>О чем пойдет речь</vt:lpstr>
      <vt:lpstr>Нотариус - орган предупредительного правосудия</vt:lpstr>
      <vt:lpstr>Преюдициальная сила нотариального документа</vt:lpstr>
      <vt:lpstr>Три основания доказательственной силы нотариального акта</vt:lpstr>
      <vt:lpstr>ЕИС нотариата в цифрах (2026)</vt:lpstr>
      <vt:lpstr>Два направления нотариальной деятельности</vt:lpstr>
      <vt:lpstr>Общая схема работы нотариуса в рамках электронного нотариата</vt:lpstr>
      <vt:lpstr>Нотариус работает как компьютер</vt:lpstr>
      <vt:lpstr>Установление личности (ст. 42 Основ)</vt:lpstr>
      <vt:lpstr>Видеофиксация нотариального действия</vt:lpstr>
      <vt:lpstr>Сбор доказательств по защищенным каналам связи</vt:lpstr>
      <vt:lpstr>Обеспечение доказательств в сети «Интернет»</vt:lpstr>
      <vt:lpstr>Равнозначность электронных и бумажных документов</vt:lpstr>
      <vt:lpstr>Когда перевести документ в электронный вид нельзя</vt:lpstr>
      <vt:lpstr>Передача документов и подача документов в ведомства</vt:lpstr>
      <vt:lpstr>Сведения из реестров и проверка доверенностей</vt:lpstr>
      <vt:lpstr>Электронные нотариальные документы: защита и проверка</vt:lpstr>
      <vt:lpstr>Электронный документ по ст. 44.2 Основ: тройная защита</vt:lpstr>
      <vt:lpstr>Дистанционные сделки (ст. 53.1 Основ)</vt:lpstr>
      <vt:lpstr>Документы в формате XML: МЧД и машиночитаемые свидетельства</vt:lpstr>
      <vt:lpstr>Удаленные нотариальные действия (ст. 44.3 Основ)</vt:lpstr>
      <vt:lpstr>Онлайн-запись к нотариусу: сервис «Календарь нотариуса»</vt:lpstr>
      <vt:lpstr>Практические рекомендации адвокату</vt:lpstr>
      <vt:lpstr>Презентация PowerPoint</vt:lpstr>
    </vt:vector>
  </TitlesOfParts>
  <Company>Юрист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Современный нотариат: цифровые возможности для адвокатов</dc:title>
  <dc:subject>PptxGenJS Presentation</dc:subject>
  <dc:creator>Юрист</dc:creator>
  <cp:lastModifiedBy>Арбузов</cp:lastModifiedBy>
  <cp:revision>7</cp:revision>
  <cp:lastPrinted>2026-10-04T09:30:30Z</cp:lastPrinted>
  <dcterms:created xsi:type="dcterms:W3CDTF">2026-10-04T09:04:31Z</dcterms:created>
  <dcterms:modified xsi:type="dcterms:W3CDTF">2026-10-04T20:54:37Z</dcterms:modified>
</cp:coreProperties>
</file>