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906000" cy="6858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9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8185"/>
          </a:xfrm>
          <a:prstGeom prst="rect">
            <a:avLst/>
          </a:prstGeom>
        </p:spPr>
        <p:txBody>
          <a:bodyPr vert="horz" lIns="92991" tIns="46496" rIns="92991" bIns="46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099" y="1"/>
            <a:ext cx="2944958" cy="498185"/>
          </a:xfrm>
          <a:prstGeom prst="rect">
            <a:avLst/>
          </a:prstGeom>
        </p:spPr>
        <p:txBody>
          <a:bodyPr vert="horz" lIns="92991" tIns="46496" rIns="92991" bIns="46496" rtlCol="0"/>
          <a:lstStyle>
            <a:lvl1pPr algn="r">
              <a:defRPr sz="1200"/>
            </a:lvl1pPr>
          </a:lstStyle>
          <a:p>
            <a:fld id="{17A532E7-0ED8-4250-ADBA-D453FC154291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42"/>
            <a:ext cx="2944958" cy="498184"/>
          </a:xfrm>
          <a:prstGeom prst="rect">
            <a:avLst/>
          </a:prstGeom>
        </p:spPr>
        <p:txBody>
          <a:bodyPr vert="horz" lIns="92991" tIns="46496" rIns="92991" bIns="46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099" y="9430042"/>
            <a:ext cx="2944958" cy="498184"/>
          </a:xfrm>
          <a:prstGeom prst="rect">
            <a:avLst/>
          </a:prstGeom>
        </p:spPr>
        <p:txBody>
          <a:bodyPr vert="horz" lIns="92991" tIns="46496" rIns="92991" bIns="46496" rtlCol="0" anchor="b"/>
          <a:lstStyle>
            <a:lvl1pPr algn="r">
              <a:defRPr sz="1200"/>
            </a:lvl1pPr>
          </a:lstStyle>
          <a:p>
            <a:fld id="{E822BF26-6C23-482E-A63F-29A1F83C5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387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135"/>
          </a:xfrm>
          <a:prstGeom prst="rect">
            <a:avLst/>
          </a:prstGeom>
        </p:spPr>
        <p:txBody>
          <a:bodyPr vert="horz" lIns="92991" tIns="46496" rIns="92991" bIns="46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8135"/>
          </a:xfrm>
          <a:prstGeom prst="rect">
            <a:avLst/>
          </a:prstGeom>
        </p:spPr>
        <p:txBody>
          <a:bodyPr vert="horz" lIns="92991" tIns="46496" rIns="92991" bIns="46496" rtlCol="0"/>
          <a:lstStyle>
            <a:lvl1pPr algn="r">
              <a:defRPr sz="1200"/>
            </a:lvl1pPr>
          </a:lstStyle>
          <a:p>
            <a:fld id="{29FEE4DC-3BF3-4207-8D12-EA0960F5864A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77900" y="1241425"/>
            <a:ext cx="484187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91" tIns="46496" rIns="92991" bIns="4649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2991" tIns="46496" rIns="92991" bIns="4649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2991" tIns="46496" rIns="92991" bIns="46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2991" tIns="46496" rIns="92991" bIns="46496" rtlCol="0" anchor="b"/>
          <a:lstStyle>
            <a:lvl1pPr algn="r">
              <a:defRPr sz="1200"/>
            </a:lvl1pPr>
          </a:lstStyle>
          <a:p>
            <a:fld id="{BE26AD39-AD3F-4D79-A113-72A0B22F2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794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77900" y="1241425"/>
            <a:ext cx="4841875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6AD39-AD3F-4D79-A113-72A0B22F255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966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77900" y="1241425"/>
            <a:ext cx="4841875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6AD39-AD3F-4D79-A113-72A0B22F255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039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77900" y="1241425"/>
            <a:ext cx="4841875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6AD39-AD3F-4D79-A113-72A0B22F255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985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0213" y="795338"/>
            <a:ext cx="5749925" cy="3979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E43C49-B246-4407-82B4-1E8AEEB5F655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799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944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15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37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520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98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54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908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48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092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713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4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CC155-798D-4898-936A-A3472BA6A987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B04F3-A51A-4A7C-88B0-798B4CB3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54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.gif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росфинмониторинг"/>
          <p:cNvPicPr>
            <a:picLocks noChangeAspect="1" noChangeArrowheads="1"/>
          </p:cNvPicPr>
          <p:nvPr/>
        </p:nvPicPr>
        <p:blipFill>
          <a:blip r:embed="rId3">
            <a:lum bright="25000" contrast="-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642938"/>
            <a:ext cx="9906000" cy="55721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29209" y="788665"/>
            <a:ext cx="6145085" cy="865834"/>
          </a:xfrm>
          <a:prstGeom prst="rect">
            <a:avLst/>
          </a:prstGeom>
          <a:noFill/>
        </p:spPr>
        <p:txBody>
          <a:bodyPr wrap="square" lIns="64981" tIns="32490" rIns="64981" bIns="32490" rtlCol="0">
            <a:spAutoFit/>
          </a:bodyPr>
          <a:lstStyle/>
          <a:p>
            <a:pPr algn="ctr"/>
            <a:r>
              <a:rPr lang="ru-RU" sz="2600" dirty="0">
                <a:latin typeface="Gungsuh" panose="02030600000101010101" pitchFamily="18" charset="-127"/>
                <a:ea typeface="Gungsuh" panose="02030600000101010101" pitchFamily="18" charset="-127"/>
              </a:rPr>
              <a:t>Федеральная служба                           по финансовому мониторингу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079154" y="3009665"/>
            <a:ext cx="5538298" cy="1133711"/>
          </a:xfrm>
          <a:solidFill>
            <a:schemeClr val="accent1">
              <a:lumMod val="20000"/>
              <a:lumOff val="80000"/>
              <a:alpha val="46000"/>
            </a:schemeClr>
          </a:solidFill>
          <a:ln w="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3829" dirty="0">
                <a:latin typeface="Gungsuh" panose="02030600000101010101" pitchFamily="18" charset="-127"/>
                <a:ea typeface="Gungsuh" panose="02030600000101010101" pitchFamily="18" charset="-127"/>
              </a:rPr>
              <a:t>Регистрация в Личном кабинете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617452" y="4623027"/>
            <a:ext cx="1050302" cy="1614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81" tIns="32490" rIns="64981" bIns="32490" rtlCol="0" anchor="ctr"/>
          <a:lstStyle/>
          <a:p>
            <a:endParaRPr lang="ru-RU" sz="1161" dirty="0">
              <a:solidFill>
                <a:schemeClr val="tx1"/>
              </a:solidFill>
            </a:endParaRPr>
          </a:p>
          <a:p>
            <a:endParaRPr lang="ru-RU" sz="116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921" y="642939"/>
            <a:ext cx="1052079" cy="11572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53921" y="6015008"/>
            <a:ext cx="1778794" cy="21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13" dirty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</a:p>
        </p:txBody>
      </p:sp>
    </p:spTree>
    <p:extLst>
      <p:ext uri="{BB962C8B-B14F-4D97-AF65-F5344CB8AC3E}">
        <p14:creationId xmlns:p14="http://schemas.microsoft.com/office/powerpoint/2010/main" val="248814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6" y="1503176"/>
            <a:ext cx="4464844" cy="3258225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107157" y="3336132"/>
            <a:ext cx="2986087" cy="40005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403" y="1864549"/>
            <a:ext cx="4546235" cy="2643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921" y="642939"/>
            <a:ext cx="1052079" cy="11572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80941" y="783546"/>
            <a:ext cx="5847435" cy="575158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ru-RU" sz="32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Электронно-цифровая подпись</a:t>
            </a:r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4643438" y="2628901"/>
            <a:ext cx="707853" cy="503388"/>
          </a:xfrm>
          <a:prstGeom prst="stripedRightArrow">
            <a:avLst>
              <a:gd name="adj1" fmla="val 39873"/>
              <a:gd name="adj2" fmla="val 53797"/>
            </a:avLst>
          </a:prstGeom>
          <a:solidFill>
            <a:schemeClr val="accent1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9" name="TextBox 8"/>
          <p:cNvSpPr txBox="1"/>
          <p:nvPr/>
        </p:nvSpPr>
        <p:spPr>
          <a:xfrm>
            <a:off x="107157" y="4905873"/>
            <a:ext cx="874676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25" dirty="0"/>
              <a:t>	Для получения электронно-цифровой подписи вам необходимо обратиться в один из Удостоверяющих центров. Информацию об удостоверяющих центрах можно найти по этой ссылке. Данная ссылка располагается в разделе «Организациям» -</a:t>
            </a:r>
            <a:r>
              <a:rPr lang="en-US" sz="1625" dirty="0"/>
              <a:t> </a:t>
            </a:r>
            <a:r>
              <a:rPr lang="ru-RU" sz="1625" dirty="0"/>
              <a:t>«Предоставление информации в Росфинмониторинг об операциях (сделках).</a:t>
            </a:r>
          </a:p>
        </p:txBody>
      </p:sp>
      <p:cxnSp>
        <p:nvCxnSpPr>
          <p:cNvPr id="18" name="Соединительная линия уступом 17"/>
          <p:cNvCxnSpPr>
            <a:stCxn id="9" idx="0"/>
            <a:endCxn id="13" idx="4"/>
          </p:cNvCxnSpPr>
          <p:nvPr/>
        </p:nvCxnSpPr>
        <p:spPr>
          <a:xfrm rot="16200000" flipV="1">
            <a:off x="2455525" y="2880859"/>
            <a:ext cx="1169691" cy="2880338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1863378" y="2051080"/>
            <a:ext cx="614362" cy="2143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24" name="Овал 23"/>
          <p:cNvSpPr/>
          <p:nvPr/>
        </p:nvSpPr>
        <p:spPr>
          <a:xfrm>
            <a:off x="3030357" y="3132289"/>
            <a:ext cx="1363049" cy="3522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467" y="3423939"/>
            <a:ext cx="2321719" cy="22443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853921" y="6015008"/>
            <a:ext cx="1778794" cy="21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13" dirty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</a:p>
        </p:txBody>
      </p:sp>
    </p:spTree>
    <p:extLst>
      <p:ext uri="{BB962C8B-B14F-4D97-AF65-F5344CB8AC3E}">
        <p14:creationId xmlns:p14="http://schemas.microsoft.com/office/powerpoint/2010/main" val="119098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16838" y="619418"/>
            <a:ext cx="6423423" cy="1056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34" dirty="0">
                <a:solidFill>
                  <a:schemeClr val="bg1"/>
                </a:solidFill>
                <a:latin typeface="+mj-lt"/>
              </a:rPr>
              <a:t>Заявка на регистрацию для физических лиц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" y="1246468"/>
            <a:ext cx="3798073" cy="45640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290" y="1246467"/>
            <a:ext cx="3799529" cy="3103603"/>
          </a:xfrm>
          <a:prstGeom prst="rect">
            <a:avLst/>
          </a:prstGeom>
        </p:spPr>
      </p:pic>
      <p:cxnSp>
        <p:nvCxnSpPr>
          <p:cNvPr id="9" name="Прямая со стрелкой 8"/>
          <p:cNvCxnSpPr>
            <a:stCxn id="14" idx="1"/>
            <a:endCxn id="8" idx="6"/>
          </p:cNvCxnSpPr>
          <p:nvPr/>
        </p:nvCxnSpPr>
        <p:spPr>
          <a:xfrm flipH="1">
            <a:off x="3519075" y="5037203"/>
            <a:ext cx="1025196" cy="612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2438567" y="4825057"/>
            <a:ext cx="1080508" cy="54684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068" tIns="26534" rIns="53068" bIns="2653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046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921" y="642939"/>
            <a:ext cx="1052079" cy="115728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05837" y="671310"/>
            <a:ext cx="8140498" cy="575158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ru-RU" sz="32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Заявка на регистрацию для физических лиц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44271" y="4390872"/>
            <a:ext cx="490368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50" dirty="0"/>
              <a:t>В окне заявки, заполните все предлагаемые поля. Напоминаем, если в графе «вид организации» отсутствует Ваш вид деятельности, то Вы можете </a:t>
            </a:r>
            <a:r>
              <a:rPr lang="ru-RU" sz="1950" b="1" dirty="0"/>
              <a:t>встать на учет</a:t>
            </a:r>
            <a:r>
              <a:rPr lang="ru-RU" sz="1950" dirty="0"/>
              <a:t>.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4951" y="5018706"/>
            <a:ext cx="987740" cy="15953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853921" y="6015008"/>
            <a:ext cx="1778794" cy="21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13" dirty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</a:p>
        </p:txBody>
      </p:sp>
    </p:spTree>
    <p:extLst>
      <p:ext uri="{BB962C8B-B14F-4D97-AF65-F5344CB8AC3E}">
        <p14:creationId xmlns:p14="http://schemas.microsoft.com/office/powerpoint/2010/main" val="325462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13667" y="642942"/>
            <a:ext cx="6180055" cy="1056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34" dirty="0">
                <a:solidFill>
                  <a:schemeClr val="bg1"/>
                </a:solidFill>
                <a:latin typeface="+mj-lt"/>
              </a:rPr>
              <a:t>Заявка на регистрацию юридических лиц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4" y="1221583"/>
            <a:ext cx="3742912" cy="45539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355" y="1248653"/>
            <a:ext cx="3726326" cy="14706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070" y="2694856"/>
            <a:ext cx="3637867" cy="3083362"/>
          </a:xfrm>
          <a:prstGeom prst="rect">
            <a:avLst/>
          </a:prstGeom>
        </p:spPr>
      </p:pic>
      <p:cxnSp>
        <p:nvCxnSpPr>
          <p:cNvPr id="10" name="Прямая со стрелкой 9"/>
          <p:cNvCxnSpPr>
            <a:stCxn id="9" idx="1"/>
            <a:endCxn id="11" idx="6"/>
          </p:cNvCxnSpPr>
          <p:nvPr/>
        </p:nvCxnSpPr>
        <p:spPr>
          <a:xfrm flipH="1" flipV="1">
            <a:off x="7169552" y="2532248"/>
            <a:ext cx="403645" cy="9697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089044" y="2258827"/>
            <a:ext cx="1080508" cy="546841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068" tIns="26534" rIns="53068" bIns="2653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046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490" y="2459935"/>
            <a:ext cx="987740" cy="1595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921" y="642939"/>
            <a:ext cx="1052079" cy="115728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23955" y="604136"/>
            <a:ext cx="8461099" cy="575158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ru-RU" sz="32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Заявка на регистрацию для юридических лиц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73197" y="1955462"/>
            <a:ext cx="2242173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50" dirty="0"/>
              <a:t>В окне заявки, заполните все предлагаемые поля. Напоминаем, если в графе «вид организации» отсутствует Ваш вид деятельности, то Вы можете </a:t>
            </a:r>
            <a:r>
              <a:rPr lang="ru-RU" sz="1950" b="1" dirty="0"/>
              <a:t>встать на учет</a:t>
            </a:r>
            <a:r>
              <a:rPr lang="ru-RU" sz="1950" dirty="0"/>
              <a:t>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53921" y="6015008"/>
            <a:ext cx="1778794" cy="21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13" dirty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</a:p>
        </p:txBody>
      </p:sp>
    </p:spTree>
    <p:extLst>
      <p:ext uri="{BB962C8B-B14F-4D97-AF65-F5344CB8AC3E}">
        <p14:creationId xmlns:p14="http://schemas.microsoft.com/office/powerpoint/2010/main" val="242166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0083"/>
            <a:ext cx="9906000" cy="555566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874" y="1221582"/>
            <a:ext cx="5785505" cy="23767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dirty="0">
                <a:solidFill>
                  <a:schemeClr val="tx1"/>
                </a:solidFill>
              </a:rPr>
              <a:t>	Заполнив заявку и нажав кнопку «отправить», вам, на указанный адрес электронной почты будет выслано письмо, которое необходимо будет </a:t>
            </a:r>
            <a:r>
              <a:rPr lang="ru-RU" sz="1300" b="1" dirty="0">
                <a:solidFill>
                  <a:schemeClr val="tx1"/>
                </a:solidFill>
              </a:rPr>
              <a:t>распечатать</a:t>
            </a:r>
            <a:r>
              <a:rPr lang="ru-RU" sz="1300" dirty="0">
                <a:solidFill>
                  <a:schemeClr val="tx1"/>
                </a:solidFill>
              </a:rPr>
              <a:t>, </a:t>
            </a:r>
            <a:r>
              <a:rPr lang="ru-RU" sz="1300" b="1" dirty="0">
                <a:solidFill>
                  <a:schemeClr val="tx1"/>
                </a:solidFill>
              </a:rPr>
              <a:t>подписать</a:t>
            </a:r>
            <a:r>
              <a:rPr lang="ru-RU" sz="1300" dirty="0">
                <a:solidFill>
                  <a:schemeClr val="tx1"/>
                </a:solidFill>
              </a:rPr>
              <a:t> и </a:t>
            </a:r>
            <a:r>
              <a:rPr lang="ru-RU" sz="1300" b="1" dirty="0">
                <a:solidFill>
                  <a:schemeClr val="tx1"/>
                </a:solidFill>
              </a:rPr>
              <a:t>направить</a:t>
            </a:r>
            <a:r>
              <a:rPr lang="ru-RU" sz="1300" dirty="0">
                <a:solidFill>
                  <a:schemeClr val="tx1"/>
                </a:solidFill>
              </a:rPr>
              <a:t> по почте в Росфинмониторинг по адресу</a:t>
            </a:r>
            <a:r>
              <a:rPr lang="en-US" sz="1300" dirty="0">
                <a:solidFill>
                  <a:schemeClr val="tx1"/>
                </a:solidFill>
              </a:rPr>
              <a:t>: </a:t>
            </a:r>
            <a:endParaRPr lang="ru-RU" sz="1300" dirty="0">
              <a:solidFill>
                <a:schemeClr val="tx1"/>
              </a:solidFill>
            </a:endParaRPr>
          </a:p>
          <a:p>
            <a:pPr algn="just"/>
            <a:r>
              <a:rPr lang="ru-RU" sz="1300" dirty="0">
                <a:solidFill>
                  <a:schemeClr val="tx1"/>
                </a:solidFill>
              </a:rPr>
              <a:t>	107450, г. Москва, ул. Мясницкая, д. 39, стр. 1. </a:t>
            </a:r>
          </a:p>
          <a:p>
            <a:pPr algn="just"/>
            <a:r>
              <a:rPr lang="ru-RU" sz="1300" dirty="0">
                <a:solidFill>
                  <a:schemeClr val="tx1"/>
                </a:solidFill>
              </a:rPr>
              <a:t>	После того, как письмо придёт в Росфинмониторинг, ваш Личный кабинет будет подключен, а логин и пароль будут высланы на указанный вами электронный адрес.</a:t>
            </a:r>
          </a:p>
          <a:p>
            <a:pPr algn="just"/>
            <a:r>
              <a:rPr lang="ru-RU" sz="1300" dirty="0">
                <a:solidFill>
                  <a:schemeClr val="tx1"/>
                </a:solidFill>
              </a:rPr>
              <a:t>	В случае если вы подавали заявку с помощью электронной подписи, то ваш Личный кабинет будет автоматически подключен, без почтового письма, а логин и пароль будут высланы на указанный вами электронный адрес.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921" y="642939"/>
            <a:ext cx="1052079" cy="11572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71312" y="708320"/>
            <a:ext cx="4809546" cy="4643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9" name="Прямоугольник 8"/>
          <p:cNvSpPr/>
          <p:nvPr/>
        </p:nvSpPr>
        <p:spPr>
          <a:xfrm>
            <a:off x="2282934" y="642853"/>
            <a:ext cx="4814075" cy="575158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ru-RU" sz="32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После заполнения заявки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53921" y="6015008"/>
            <a:ext cx="1778794" cy="21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13" dirty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</a:p>
        </p:txBody>
      </p:sp>
    </p:spTree>
    <p:extLst>
      <p:ext uri="{BB962C8B-B14F-4D97-AF65-F5344CB8AC3E}">
        <p14:creationId xmlns:p14="http://schemas.microsoft.com/office/powerpoint/2010/main" val="226652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4" y="1278266"/>
            <a:ext cx="4637165" cy="388097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428751" y="2947392"/>
            <a:ext cx="1874875" cy="3358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46"/>
          </a:p>
        </p:txBody>
      </p:sp>
      <p:sp>
        <p:nvSpPr>
          <p:cNvPr id="10" name="Овал 9"/>
          <p:cNvSpPr/>
          <p:nvPr/>
        </p:nvSpPr>
        <p:spPr>
          <a:xfrm>
            <a:off x="943590" y="3315062"/>
            <a:ext cx="2892603" cy="3782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46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921" y="642939"/>
            <a:ext cx="1052079" cy="115728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461758" y="671310"/>
            <a:ext cx="4428649" cy="575158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ru-RU" sz="32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Вход в Личный кабинет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26854" y="2766487"/>
            <a:ext cx="364851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75" dirty="0">
                <a:cs typeface="Arial" panose="020B0604020202020204" pitchFamily="34" charset="0"/>
              </a:rPr>
              <a:t>После того как вы получите логин и пароль, можете зайти в личный кабинет и начать им пользоваться.</a:t>
            </a:r>
            <a:endParaRPr lang="ru-RU" sz="2275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00663" y="2736056"/>
            <a:ext cx="3679032" cy="15001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cxnSp>
        <p:nvCxnSpPr>
          <p:cNvPr id="14" name="Соединительная линия уступом 13"/>
          <p:cNvCxnSpPr>
            <a:stCxn id="12" idx="1"/>
            <a:endCxn id="9" idx="6"/>
          </p:cNvCxnSpPr>
          <p:nvPr/>
        </p:nvCxnSpPr>
        <p:spPr>
          <a:xfrm rot="10800000">
            <a:off x="3303627" y="3115329"/>
            <a:ext cx="1997036" cy="370823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0" idx="6"/>
          </p:cNvCxnSpPr>
          <p:nvPr/>
        </p:nvCxnSpPr>
        <p:spPr>
          <a:xfrm flipH="1">
            <a:off x="3836193" y="3486150"/>
            <a:ext cx="479048" cy="180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853921" y="6015008"/>
            <a:ext cx="1778794" cy="21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13" dirty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</a:p>
        </p:txBody>
      </p:sp>
    </p:spTree>
    <p:extLst>
      <p:ext uri="{BB962C8B-B14F-4D97-AF65-F5344CB8AC3E}">
        <p14:creationId xmlns:p14="http://schemas.microsoft.com/office/powerpoint/2010/main" val="224433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" y="1221582"/>
            <a:ext cx="5040663" cy="498940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1870" y="4640188"/>
            <a:ext cx="3827198" cy="76436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46"/>
          </a:p>
        </p:txBody>
      </p:sp>
      <p:cxnSp>
        <p:nvCxnSpPr>
          <p:cNvPr id="10" name="Прямая со стрелкой 9"/>
          <p:cNvCxnSpPr>
            <a:endCxn id="8" idx="3"/>
          </p:cNvCxnSpPr>
          <p:nvPr/>
        </p:nvCxnSpPr>
        <p:spPr>
          <a:xfrm flipH="1">
            <a:off x="3979069" y="3941272"/>
            <a:ext cx="1547370" cy="10810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4461760" y="1821625"/>
            <a:ext cx="578903" cy="4433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46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921" y="642939"/>
            <a:ext cx="1052079" cy="115728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521037" y="671310"/>
            <a:ext cx="4310091" cy="575158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ru-RU" sz="32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Справочные телефоны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26438" y="1965847"/>
            <a:ext cx="38961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50" dirty="0"/>
              <a:t>На сайте Росфинмониторинга во вкладке </a:t>
            </a:r>
            <a:r>
              <a:rPr lang="ru-RU" sz="1950" b="1" dirty="0"/>
              <a:t>контакты</a:t>
            </a:r>
            <a:r>
              <a:rPr lang="ru-RU" sz="1950" dirty="0"/>
              <a:t>, вы можете ознакомиться со всеми справочными телефонами. Если у вас возникают какие-либо дополнительные вопросы технического характера по регистрации или использованию Личного кабинета, вы можете обратиться по данным телефонам</a:t>
            </a:r>
            <a:r>
              <a:rPr lang="en-US" sz="1950" dirty="0"/>
              <a:t>: </a:t>
            </a:r>
            <a:endParaRPr lang="ru-RU" sz="1950" dirty="0"/>
          </a:p>
          <a:p>
            <a:pPr algn="ctr"/>
            <a:r>
              <a:rPr lang="en-US" sz="1950" dirty="0"/>
              <a:t>(495) 627-33-98</a:t>
            </a:r>
            <a:r>
              <a:rPr lang="ru-RU" sz="1950" dirty="0"/>
              <a:t> или </a:t>
            </a:r>
          </a:p>
          <a:p>
            <a:pPr algn="ctr"/>
            <a:r>
              <a:rPr lang="ru-RU" sz="1950" dirty="0"/>
              <a:t>(495) 627-32-99.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53921" y="6015008"/>
            <a:ext cx="1778794" cy="21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13" dirty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</a:p>
        </p:txBody>
      </p:sp>
    </p:spTree>
    <p:extLst>
      <p:ext uri="{BB962C8B-B14F-4D97-AF65-F5344CB8AC3E}">
        <p14:creationId xmlns:p14="http://schemas.microsoft.com/office/powerpoint/2010/main" val="293530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0" y="1289151"/>
            <a:ext cx="6601420" cy="466665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51648" y="4604713"/>
            <a:ext cx="1750345" cy="139603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46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438291" y="5169799"/>
            <a:ext cx="1013357" cy="2276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869185" y="2087137"/>
            <a:ext cx="2703440" cy="17633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63" b="1" dirty="0">
                <a:solidFill>
                  <a:schemeClr val="tx1"/>
                </a:solidFill>
              </a:rPr>
              <a:t>Если нажать на слово «Территориальные органы», то вы попадёте на страницу, где указаны их полные адреса.</a:t>
            </a:r>
          </a:p>
          <a:p>
            <a:pPr algn="ctr"/>
            <a:endParaRPr lang="ru-RU" sz="929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51647" y="4380383"/>
            <a:ext cx="1750345" cy="1936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46"/>
          </a:p>
        </p:txBody>
      </p:sp>
      <p:cxnSp>
        <p:nvCxnSpPr>
          <p:cNvPr id="8" name="Соединительная линия уступом 7"/>
          <p:cNvCxnSpPr>
            <a:stCxn id="13" idx="2"/>
            <a:endCxn id="14" idx="0"/>
          </p:cNvCxnSpPr>
          <p:nvPr/>
        </p:nvCxnSpPr>
        <p:spPr>
          <a:xfrm rot="5400000">
            <a:off x="6508911" y="2668390"/>
            <a:ext cx="529903" cy="2894085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921" y="642939"/>
            <a:ext cx="1052079" cy="115728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74547" y="683296"/>
            <a:ext cx="8554201" cy="575158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ru-RU" sz="32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Телефоны и адреса территориальных органов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703" y="4675577"/>
            <a:ext cx="3366587" cy="1217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63" b="1" dirty="0"/>
              <a:t>На сайте Росфинмониторинга также указаны телефоны территориальных органов</a:t>
            </a:r>
            <a:r>
              <a:rPr lang="ru-RU" sz="1463" dirty="0"/>
              <a:t> </a:t>
            </a:r>
            <a:r>
              <a:rPr lang="ru-RU" sz="1463" b="1" dirty="0"/>
              <a:t>Росфинмониторинга, где вы можете получить консультацию правового характера.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8356" y="4579229"/>
            <a:ext cx="3393281" cy="1328342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25" name="TextBox 24"/>
          <p:cNvSpPr txBox="1"/>
          <p:nvPr/>
        </p:nvSpPr>
        <p:spPr>
          <a:xfrm>
            <a:off x="8853921" y="6015008"/>
            <a:ext cx="1778794" cy="21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13" dirty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</a:p>
        </p:txBody>
      </p:sp>
    </p:spTree>
    <p:extLst>
      <p:ext uri="{BB962C8B-B14F-4D97-AF65-F5344CB8AC3E}">
        <p14:creationId xmlns:p14="http://schemas.microsoft.com/office/powerpoint/2010/main" val="417297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5" y="1455755"/>
            <a:ext cx="5720987" cy="462597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48183" y="2219094"/>
            <a:ext cx="3845897" cy="2693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13" dirty="0"/>
              <a:t>Во вкладке </a:t>
            </a:r>
            <a:r>
              <a:rPr lang="ru-RU" sz="2113" b="1" dirty="0"/>
              <a:t>территориальные органы </a:t>
            </a:r>
            <a:r>
              <a:rPr lang="ru-RU" sz="2113" dirty="0"/>
              <a:t>указаны все адреса и телефоны Межрегиональных управлений Росфинмониторинга, также вы можете на интерактивной карте перейти во вкладку каждого управления.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921" y="642939"/>
            <a:ext cx="1052079" cy="11572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4140" y="761768"/>
            <a:ext cx="8554201" cy="575158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ru-RU" sz="32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Телефоны и адреса территориальных органов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53921" y="6015008"/>
            <a:ext cx="1778794" cy="21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13" dirty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</a:p>
        </p:txBody>
      </p:sp>
    </p:spTree>
    <p:extLst>
      <p:ext uri="{BB962C8B-B14F-4D97-AF65-F5344CB8AC3E}">
        <p14:creationId xmlns:p14="http://schemas.microsoft.com/office/powerpoint/2010/main" val="361178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95162" y="891207"/>
            <a:ext cx="6423423" cy="57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34" dirty="0">
                <a:solidFill>
                  <a:schemeClr val="bg1"/>
                </a:solidFill>
                <a:latin typeface="+mj-lt"/>
              </a:rPr>
              <a:t>Заявка на техническую поддержку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5" y="1304996"/>
            <a:ext cx="7564120" cy="3717175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879591" y="3379186"/>
            <a:ext cx="2492174" cy="2955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46"/>
          </a:p>
        </p:txBody>
      </p:sp>
      <p:cxnSp>
        <p:nvCxnSpPr>
          <p:cNvPr id="8" name="Прямая со стрелкой 7"/>
          <p:cNvCxnSpPr>
            <a:stCxn id="7" idx="0"/>
            <a:endCxn id="6" idx="4"/>
          </p:cNvCxnSpPr>
          <p:nvPr/>
        </p:nvCxnSpPr>
        <p:spPr>
          <a:xfrm flipH="1" flipV="1">
            <a:off x="2125678" y="3674754"/>
            <a:ext cx="1845056" cy="122592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921" y="642939"/>
            <a:ext cx="1052079" cy="115728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35004" y="671310"/>
            <a:ext cx="6482159" cy="575158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ru-RU" sz="32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Заявка на техническую поддержку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6212" y="4900676"/>
            <a:ext cx="758904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50" dirty="0"/>
              <a:t>Если у вас остаются какие-либо технические вопросы по регистрации или использованию Личного кабинета после ознакомления со всеми методическими материалами, вы можете оформить </a:t>
            </a:r>
            <a:r>
              <a:rPr lang="ru-RU" sz="1950" b="1" dirty="0"/>
              <a:t>заявку на техническую поддержку</a:t>
            </a:r>
            <a:r>
              <a:rPr lang="ru-RU" sz="1950" dirty="0"/>
              <a:t>, мы вам поможем.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53921" y="6015008"/>
            <a:ext cx="1778794" cy="21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13" dirty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</a:p>
        </p:txBody>
      </p:sp>
    </p:spTree>
    <p:extLst>
      <p:ext uri="{BB962C8B-B14F-4D97-AF65-F5344CB8AC3E}">
        <p14:creationId xmlns:p14="http://schemas.microsoft.com/office/powerpoint/2010/main" val="115701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461934"/>
            <a:ext cx="9906000" cy="753131"/>
          </a:xfrm>
          <a:prstGeom prst="rect">
            <a:avLst/>
          </a:prstGeom>
          <a:solidFill>
            <a:srgbClr val="2E4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81" tIns="32490" rIns="64981" bIns="32490" rtlCol="0" anchor="ctr"/>
          <a:lstStyle/>
          <a:p>
            <a:pPr algn="ctr"/>
            <a:endParaRPr lang="ru-RU" sz="1046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75079" y="3882490"/>
            <a:ext cx="6355847" cy="1202311"/>
          </a:xfrm>
          <a:prstGeom prst="rect">
            <a:avLst/>
          </a:prstGeom>
        </p:spPr>
        <p:txBody>
          <a:bodyPr lIns="64981" tIns="32490" rIns="64981" bIns="32490" anchor="ctr"/>
          <a:lstStyle>
            <a:lvl1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2pPr>
            <a:lvl3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3pPr>
            <a:lvl4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4pPr>
            <a:lvl5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5pPr>
            <a:lvl6pPr marL="45709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6pPr>
            <a:lvl7pPr marL="914187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7pPr>
            <a:lvl8pPr marL="1371281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8pPr>
            <a:lvl9pPr marL="182837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9pPr>
          </a:lstStyle>
          <a:p>
            <a:r>
              <a:rPr lang="ru-RU" sz="3192" kern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Спасибо за внимание!</a:t>
            </a:r>
            <a:endParaRPr lang="en-US" sz="3192" kern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51570" y="5677244"/>
            <a:ext cx="6355847" cy="684833"/>
          </a:xfrm>
          <a:prstGeom prst="rect">
            <a:avLst/>
          </a:prstGeom>
        </p:spPr>
        <p:txBody>
          <a:bodyPr lIns="64981" tIns="32490" rIns="64981" bIns="32490"/>
          <a:lstStyle>
            <a:lvl1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2pPr>
            <a:lvl3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3pPr>
            <a:lvl4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4pPr>
            <a:lvl5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5pPr>
            <a:lvl6pPr marL="45709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6pPr>
            <a:lvl7pPr marL="914187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7pPr>
            <a:lvl8pPr marL="1371281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8pPr>
            <a:lvl9pPr marL="182837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9pPr>
          </a:lstStyle>
          <a:p>
            <a:r>
              <a:rPr lang="ru-RU" sz="2089" kern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Управление организации надзорной деятельности</a:t>
            </a:r>
            <a:endParaRPr lang="en-US" sz="2089" kern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642941"/>
            <a:ext cx="9906000" cy="753131"/>
          </a:xfrm>
          <a:prstGeom prst="rect">
            <a:avLst/>
          </a:prstGeom>
          <a:solidFill>
            <a:srgbClr val="2E4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81" tIns="32490" rIns="64981" bIns="32490" rtlCol="0" anchor="ctr"/>
          <a:lstStyle/>
          <a:p>
            <a:pPr algn="ctr"/>
            <a:endParaRPr lang="ru-RU" sz="1046"/>
          </a:p>
        </p:txBody>
      </p:sp>
      <p:pic>
        <p:nvPicPr>
          <p:cNvPr id="8" name="Рисунок 7" descr="C:\Users\mubezzubov\Desktop\FSFM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958" y="2133929"/>
            <a:ext cx="1490093" cy="17083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851570" y="810980"/>
            <a:ext cx="6355847" cy="684833"/>
          </a:xfrm>
          <a:prstGeom prst="rect">
            <a:avLst/>
          </a:prstGeom>
        </p:spPr>
        <p:txBody>
          <a:bodyPr lIns="64981" tIns="32490" rIns="64981" bIns="32490"/>
          <a:lstStyle>
            <a:lvl1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2pPr>
            <a:lvl3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3pPr>
            <a:lvl4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4pPr>
            <a:lvl5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5pPr>
            <a:lvl6pPr marL="45709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6pPr>
            <a:lvl7pPr marL="914187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7pPr>
            <a:lvl8pPr marL="1371281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8pPr>
            <a:lvl9pPr marL="182837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9pPr>
          </a:lstStyle>
          <a:p>
            <a:r>
              <a:rPr lang="ru-RU" sz="2089" kern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Федеральная служба по финансовому мониторингу</a:t>
            </a:r>
            <a:endParaRPr lang="en-US" sz="2089" kern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53921" y="6015008"/>
            <a:ext cx="1778794" cy="21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13" dirty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</a:p>
        </p:txBody>
      </p:sp>
    </p:spTree>
    <p:extLst>
      <p:ext uri="{BB962C8B-B14F-4D97-AF65-F5344CB8AC3E}">
        <p14:creationId xmlns:p14="http://schemas.microsoft.com/office/powerpoint/2010/main" val="24323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" y="642941"/>
            <a:ext cx="9900646" cy="557212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69700" y="682930"/>
            <a:ext cx="6423423" cy="1056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34" dirty="0">
                <a:solidFill>
                  <a:schemeClr val="bg1"/>
                </a:solidFill>
                <a:latin typeface="+mj-lt"/>
              </a:rPr>
              <a:t>Как зарегистрироваться в Личном кабинете?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69697" y="1481368"/>
            <a:ext cx="6918427" cy="17438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89" dirty="0">
                <a:solidFill>
                  <a:schemeClr val="tx1"/>
                </a:solidFill>
              </a:rPr>
              <a:t>С целью успешной регистрации в Личном кабинете, мы подготовили для вас эту наглядную презентацию. </a:t>
            </a:r>
          </a:p>
          <a:p>
            <a:pPr algn="ctr"/>
            <a:r>
              <a:rPr lang="ru-RU" sz="2089" dirty="0">
                <a:solidFill>
                  <a:schemeClr val="tx1"/>
                </a:solidFill>
              </a:rPr>
              <a:t>Следуйте представленным слайдам и вы сможете быстро разобраться с процессом регистрации.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921" y="682927"/>
            <a:ext cx="1052079" cy="115728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2327" y="847285"/>
            <a:ext cx="8158163" cy="5072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6" name="Прямоугольник 5"/>
          <p:cNvSpPr/>
          <p:nvPr/>
        </p:nvSpPr>
        <p:spPr>
          <a:xfrm>
            <a:off x="355868" y="774575"/>
            <a:ext cx="8651082" cy="575158"/>
          </a:xfrm>
          <a:prstGeom prst="rect">
            <a:avLst/>
          </a:prstGeom>
          <a:noFill/>
        </p:spPr>
        <p:txBody>
          <a:bodyPr wrap="square" lIns="74295" tIns="37148" rIns="74295" bIns="37148">
            <a:spAutoFit/>
          </a:bodyPr>
          <a:lstStyle/>
          <a:p>
            <a:pPr algn="ctr"/>
            <a:r>
              <a:rPr lang="ru-RU" sz="32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Как зарегистрироваться в Личном кабинете?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53921" y="6015008"/>
            <a:ext cx="1778794" cy="21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13" dirty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</a:p>
        </p:txBody>
      </p:sp>
    </p:spTree>
    <p:extLst>
      <p:ext uri="{BB962C8B-B14F-4D97-AF65-F5344CB8AC3E}">
        <p14:creationId xmlns:p14="http://schemas.microsoft.com/office/powerpoint/2010/main" val="7835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69700" y="864228"/>
            <a:ext cx="6423423" cy="57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34" dirty="0">
                <a:solidFill>
                  <a:schemeClr val="bg1"/>
                </a:solidFill>
                <a:latin typeface="+mj-lt"/>
              </a:rPr>
              <a:t>Зачем нужен Личный кабинет?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929" y="1321594"/>
            <a:ext cx="5344142" cy="49327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00154" y="2052838"/>
            <a:ext cx="5457826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9003" indent="-199003">
              <a:buFont typeface="Wingdings" panose="05000000000000000000" pitchFamily="2" charset="2"/>
              <a:buChar char="Ø"/>
            </a:pPr>
            <a:r>
              <a:rPr lang="ru-RU" sz="1950" dirty="0"/>
              <a:t>Работа с перечнем экстремистов и террористов</a:t>
            </a:r>
            <a:r>
              <a:rPr lang="en-US" sz="1950" dirty="0"/>
              <a:t>;</a:t>
            </a:r>
            <a:endParaRPr lang="ru-RU" sz="1950" dirty="0"/>
          </a:p>
          <a:p>
            <a:pPr marL="199003" indent="-199003">
              <a:buFont typeface="Wingdings" panose="05000000000000000000" pitchFamily="2" charset="2"/>
              <a:buChar char="Ø"/>
            </a:pPr>
            <a:r>
              <a:rPr lang="ru-RU" sz="1950" dirty="0"/>
              <a:t>Предоставление отчета об операциях с денежными средствами или иным имуществом, подлежащих обязательному контролю</a:t>
            </a:r>
            <a:r>
              <a:rPr lang="en-US" sz="1950" dirty="0"/>
              <a:t>;</a:t>
            </a:r>
            <a:endParaRPr lang="ru-RU" sz="1950" dirty="0"/>
          </a:p>
          <a:p>
            <a:pPr marL="199003" indent="-199003">
              <a:buFont typeface="Wingdings" panose="05000000000000000000" pitchFamily="2" charset="2"/>
              <a:buChar char="Ø"/>
            </a:pPr>
            <a:r>
              <a:rPr lang="ru-RU" sz="1950" dirty="0"/>
              <a:t>Предоставление отчета о результатах проверки наличия среди своих клиентов лиц, в отношении которых применены либо должны применяться меры по замораживанию (блокированию) денежных средств или иного имущества</a:t>
            </a:r>
            <a:r>
              <a:rPr lang="en-US" sz="1950" dirty="0"/>
              <a:t>;</a:t>
            </a:r>
            <a:endParaRPr lang="ru-RU" sz="1950" dirty="0"/>
          </a:p>
          <a:p>
            <a:pPr marL="199003" indent="-199003">
              <a:buFont typeface="Wingdings" panose="05000000000000000000" pitchFamily="2" charset="2"/>
              <a:buChar char="Ø"/>
            </a:pPr>
            <a:r>
              <a:rPr lang="ru-RU" sz="1950" dirty="0"/>
              <a:t>Просмотр риск-оценки законопослушности</a:t>
            </a:r>
            <a:r>
              <a:rPr lang="en-US" sz="1950" dirty="0"/>
              <a:t>;</a:t>
            </a:r>
            <a:endParaRPr lang="ru-RU" sz="1950" dirty="0"/>
          </a:p>
          <a:p>
            <a:pPr marL="199003" indent="-199003">
              <a:buFont typeface="Wingdings" panose="05000000000000000000" pitchFamily="2" charset="2"/>
              <a:buChar char="Ø"/>
            </a:pPr>
            <a:r>
              <a:rPr lang="ru-RU" sz="1950" dirty="0"/>
              <a:t>Прохождение дистанционных курсов обучения.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921" y="642939"/>
            <a:ext cx="1052079" cy="11572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46862" y="671309"/>
            <a:ext cx="5816722" cy="575158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ru-RU" sz="32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Зачем нужен Личный кабинет?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53921" y="6015008"/>
            <a:ext cx="1778794" cy="21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13" dirty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</a:p>
        </p:txBody>
      </p:sp>
    </p:spTree>
    <p:extLst>
      <p:ext uri="{BB962C8B-B14F-4D97-AF65-F5344CB8AC3E}">
        <p14:creationId xmlns:p14="http://schemas.microsoft.com/office/powerpoint/2010/main" val="260518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73974" y="864228"/>
            <a:ext cx="6423423" cy="57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34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337" y="2454207"/>
            <a:ext cx="5100775" cy="15305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338" y="4774782"/>
            <a:ext cx="5100775" cy="14292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2450" y="1463951"/>
            <a:ext cx="7429500" cy="84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25" dirty="0"/>
              <a:t>Первым делом необходимо зайти на сайт Росфинмониторинга. Для этого в Вашем браузере введите в адресной строке </a:t>
            </a:r>
            <a:r>
              <a:rPr lang="en-US" sz="1625" dirty="0"/>
              <a:t>www.fedsfm.ru</a:t>
            </a:r>
            <a:r>
              <a:rPr lang="ru-RU" sz="1625" dirty="0"/>
              <a:t> и нажмите кнопку «ввод».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2451" y="4017697"/>
            <a:ext cx="6659144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25" dirty="0"/>
              <a:t>Или вы можете непосредственно сразу перейти на сайт Личного кабинета, введя в адресной строке </a:t>
            </a:r>
            <a:r>
              <a:rPr lang="en-US" sz="1625" dirty="0"/>
              <a:t>https://portal.fedsfm.ru</a:t>
            </a:r>
            <a:r>
              <a:rPr lang="ru-RU" sz="1625" dirty="0"/>
              <a:t> 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921" y="642939"/>
            <a:ext cx="1052079" cy="11572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99148" y="671310"/>
            <a:ext cx="6153864" cy="575158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ru-RU" sz="32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Как зайти на портал регистрации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53921" y="6015008"/>
            <a:ext cx="1778794" cy="21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13" dirty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</a:p>
        </p:txBody>
      </p:sp>
    </p:spTree>
    <p:extLst>
      <p:ext uri="{BB962C8B-B14F-4D97-AF65-F5344CB8AC3E}">
        <p14:creationId xmlns:p14="http://schemas.microsoft.com/office/powerpoint/2010/main" val="231594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2" y="1512182"/>
            <a:ext cx="6385688" cy="459195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8" name="Выноска 1 37"/>
          <p:cNvSpPr/>
          <p:nvPr/>
        </p:nvSpPr>
        <p:spPr>
          <a:xfrm>
            <a:off x="7143640" y="2179669"/>
            <a:ext cx="2483059" cy="3113849"/>
          </a:xfrm>
          <a:prstGeom prst="borderCallout1">
            <a:avLst>
              <a:gd name="adj1" fmla="val -145"/>
              <a:gd name="adj2" fmla="val -378"/>
              <a:gd name="adj3" fmla="val 1002"/>
              <a:gd name="adj4" fmla="val 46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50" dirty="0">
                <a:solidFill>
                  <a:schemeClr val="tx1"/>
                </a:solidFill>
              </a:rPr>
              <a:t>Для входа в личный кабинет через сайт Росфинмониторинга необходимо кликнуть на одну из данных панелей.</a:t>
            </a:r>
          </a:p>
        </p:txBody>
      </p:sp>
      <p:sp>
        <p:nvSpPr>
          <p:cNvPr id="39" name="Овал 38"/>
          <p:cNvSpPr/>
          <p:nvPr/>
        </p:nvSpPr>
        <p:spPr>
          <a:xfrm>
            <a:off x="4432397" y="1429709"/>
            <a:ext cx="761109" cy="2856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46"/>
          </a:p>
        </p:txBody>
      </p:sp>
      <p:sp>
        <p:nvSpPr>
          <p:cNvPr id="40" name="Овал 39"/>
          <p:cNvSpPr/>
          <p:nvPr/>
        </p:nvSpPr>
        <p:spPr>
          <a:xfrm>
            <a:off x="4409133" y="4156943"/>
            <a:ext cx="784373" cy="2299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46"/>
          </a:p>
        </p:txBody>
      </p:sp>
      <p:cxnSp>
        <p:nvCxnSpPr>
          <p:cNvPr id="42" name="Соединительная линия уступом 41"/>
          <p:cNvCxnSpPr>
            <a:stCxn id="38" idx="1"/>
            <a:endCxn id="40" idx="6"/>
          </p:cNvCxnSpPr>
          <p:nvPr/>
        </p:nvCxnSpPr>
        <p:spPr>
          <a:xfrm rot="5400000" flipH="1">
            <a:off x="6278542" y="3186891"/>
            <a:ext cx="1021591" cy="3191664"/>
          </a:xfrm>
          <a:prstGeom prst="bentConnector4">
            <a:avLst>
              <a:gd name="adj1" fmla="val -18181"/>
              <a:gd name="adj2" fmla="val 6945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921" y="642939"/>
            <a:ext cx="1052079" cy="11572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81269" y="723339"/>
            <a:ext cx="6153864" cy="575158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ru-RU" sz="32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Как зайти на портал регистрации</a:t>
            </a:r>
          </a:p>
        </p:txBody>
      </p:sp>
      <p:cxnSp>
        <p:nvCxnSpPr>
          <p:cNvPr id="14" name="Соединительная линия уступом 13"/>
          <p:cNvCxnSpPr>
            <a:stCxn id="38" idx="3"/>
            <a:endCxn id="39" idx="0"/>
          </p:cNvCxnSpPr>
          <p:nvPr/>
        </p:nvCxnSpPr>
        <p:spPr>
          <a:xfrm rot="16200000" flipV="1">
            <a:off x="6224081" y="18580"/>
            <a:ext cx="749960" cy="3572218"/>
          </a:xfrm>
          <a:prstGeom prst="bentConnector3">
            <a:avLst>
              <a:gd name="adj1" fmla="val 12476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853921" y="6015008"/>
            <a:ext cx="1778794" cy="21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13" dirty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</a:p>
        </p:txBody>
      </p:sp>
    </p:spTree>
    <p:extLst>
      <p:ext uri="{BB962C8B-B14F-4D97-AF65-F5344CB8AC3E}">
        <p14:creationId xmlns:p14="http://schemas.microsoft.com/office/powerpoint/2010/main" val="209595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1" y="1800227"/>
            <a:ext cx="5942806" cy="427347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88249" y="1639126"/>
            <a:ext cx="3817751" cy="3393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50" dirty="0"/>
              <a:t>В случае если в сфере деятельности Вашей организации или Индивидуального предпринимателя </a:t>
            </a:r>
            <a:r>
              <a:rPr lang="ru-RU" sz="1950" b="1" dirty="0"/>
              <a:t>отсутствуют </a:t>
            </a:r>
            <a:r>
              <a:rPr lang="ru-RU" sz="1950" dirty="0"/>
              <a:t>профильные надзорные органы,</a:t>
            </a:r>
          </a:p>
          <a:p>
            <a:pPr algn="ctr"/>
            <a:endParaRPr lang="ru-RU" sz="1950" dirty="0"/>
          </a:p>
          <a:p>
            <a:pPr algn="ctr"/>
            <a:endParaRPr lang="ru-RU" sz="1950" dirty="0"/>
          </a:p>
          <a:p>
            <a:pPr algn="ctr"/>
            <a:endParaRPr lang="ru-RU" sz="1950" dirty="0"/>
          </a:p>
          <a:p>
            <a:pPr algn="ctr"/>
            <a:r>
              <a:rPr lang="ru-RU" sz="1950" dirty="0"/>
              <a:t> то вам необходимо осуществить постановку на учет в Росфинмониторинг.</a:t>
            </a:r>
          </a:p>
        </p:txBody>
      </p:sp>
      <p:sp>
        <p:nvSpPr>
          <p:cNvPr id="11" name="Овал 10"/>
          <p:cNvSpPr/>
          <p:nvPr/>
        </p:nvSpPr>
        <p:spPr>
          <a:xfrm>
            <a:off x="4023062" y="3371851"/>
            <a:ext cx="894564" cy="2420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46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921" y="642939"/>
            <a:ext cx="1052079" cy="11572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56963" y="671310"/>
            <a:ext cx="3638240" cy="575158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ru-RU" sz="32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Постановка на учет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488" y="3161169"/>
            <a:ext cx="944963" cy="8840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668" y="3355162"/>
            <a:ext cx="720361" cy="5341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953" y="3371850"/>
            <a:ext cx="743281" cy="5739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2219" y="3390386"/>
            <a:ext cx="905470" cy="42564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177176" y="5012317"/>
            <a:ext cx="3639895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50" dirty="0"/>
              <a:t>Подробнее в разделе «постановка на учет» на сайте Росфинмониторинга.</a:t>
            </a:r>
          </a:p>
        </p:txBody>
      </p:sp>
      <p:cxnSp>
        <p:nvCxnSpPr>
          <p:cNvPr id="16" name="Соединительная линия уступом 15"/>
          <p:cNvCxnSpPr>
            <a:stCxn id="14" idx="1"/>
            <a:endCxn id="11" idx="6"/>
          </p:cNvCxnSpPr>
          <p:nvPr/>
        </p:nvCxnSpPr>
        <p:spPr>
          <a:xfrm rot="10800000">
            <a:off x="4917626" y="3492857"/>
            <a:ext cx="1259550" cy="201575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853921" y="6015008"/>
            <a:ext cx="1778794" cy="21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13" dirty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</a:p>
        </p:txBody>
      </p:sp>
    </p:spTree>
    <p:extLst>
      <p:ext uri="{BB962C8B-B14F-4D97-AF65-F5344CB8AC3E}">
        <p14:creationId xmlns:p14="http://schemas.microsoft.com/office/powerpoint/2010/main" val="187813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4" y="1221582"/>
            <a:ext cx="5065821" cy="365692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159245" y="1633654"/>
            <a:ext cx="4453109" cy="2985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89" dirty="0"/>
              <a:t>Во вкладке </a:t>
            </a:r>
            <a:r>
              <a:rPr lang="ru-RU" sz="2089" b="1" dirty="0"/>
              <a:t>постановка на учет </a:t>
            </a:r>
            <a:r>
              <a:rPr lang="ru-RU" sz="2089" dirty="0"/>
              <a:t>представлены виды экономической деятельности организаций и индивидуальных предпринимателей, подлежащих постановке на учет в Росфинмониторинг, нормативная база, с которой необходимо ознакомиться, и прочие разъяснения.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24" y="5182734"/>
            <a:ext cx="5014358" cy="87038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666012" y="4713714"/>
            <a:ext cx="3439574" cy="1378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89" dirty="0"/>
              <a:t>В конце страницы представлены образцы заполнения карты постановки на учет.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5043488" y="5403894"/>
            <a:ext cx="798575" cy="1106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50019" y="5067004"/>
            <a:ext cx="4893468" cy="8265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068" tIns="26534" rIns="53068" bIns="2653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046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921" y="642939"/>
            <a:ext cx="1052079" cy="115728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928401" y="624994"/>
            <a:ext cx="3638240" cy="575158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ru-RU" sz="32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Постановка на учет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53921" y="6015008"/>
            <a:ext cx="1778794" cy="21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13" dirty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</a:p>
        </p:txBody>
      </p:sp>
    </p:spTree>
    <p:extLst>
      <p:ext uri="{BB962C8B-B14F-4D97-AF65-F5344CB8AC3E}">
        <p14:creationId xmlns:p14="http://schemas.microsoft.com/office/powerpoint/2010/main" val="85061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61629" y="693664"/>
            <a:ext cx="6423423" cy="1056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34" dirty="0">
                <a:solidFill>
                  <a:schemeClr val="bg1"/>
                </a:solidFill>
                <a:latin typeface="+mj-lt"/>
              </a:rPr>
              <a:t>Регистрация без электронной подписи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0" y="1396318"/>
            <a:ext cx="6829534" cy="3354518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4446684" y="2223616"/>
            <a:ext cx="639666" cy="1994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46"/>
          </a:p>
        </p:txBody>
      </p:sp>
      <p:sp>
        <p:nvSpPr>
          <p:cNvPr id="17" name="Овал 16"/>
          <p:cNvSpPr/>
          <p:nvPr/>
        </p:nvSpPr>
        <p:spPr>
          <a:xfrm>
            <a:off x="4446685" y="3271838"/>
            <a:ext cx="597014" cy="2217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46"/>
          </a:p>
        </p:txBody>
      </p:sp>
      <p:sp>
        <p:nvSpPr>
          <p:cNvPr id="37" name="Овал 36"/>
          <p:cNvSpPr/>
          <p:nvPr/>
        </p:nvSpPr>
        <p:spPr>
          <a:xfrm>
            <a:off x="551246" y="2896897"/>
            <a:ext cx="2291853" cy="4260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46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921" y="642939"/>
            <a:ext cx="1052079" cy="115728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093053" y="671310"/>
            <a:ext cx="7166064" cy="575158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ru-RU" sz="32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Регистрация без электронной подписи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08838" y="1822581"/>
            <a:ext cx="2954313" cy="3018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13" dirty="0"/>
              <a:t>Для регистрации Личного Кабинета необходимо заполнить заявку в электронном виде. Чтобы перейти на поле заполнения заявки необходимо нажать на слово </a:t>
            </a:r>
            <a:r>
              <a:rPr lang="ru-RU" sz="2113" b="1" dirty="0"/>
              <a:t>«Регистрация».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103736"/>
            <a:ext cx="6686659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50" dirty="0"/>
              <a:t>Подробная </a:t>
            </a:r>
            <a:r>
              <a:rPr lang="ru-RU" sz="1950" b="1" dirty="0"/>
              <a:t>инструкция</a:t>
            </a:r>
            <a:r>
              <a:rPr lang="ru-RU" sz="1950" dirty="0"/>
              <a:t> по регистрации, настройки интерфейса и использование функционала Личного кабинета указана здесь.</a:t>
            </a:r>
          </a:p>
        </p:txBody>
      </p:sp>
      <p:cxnSp>
        <p:nvCxnSpPr>
          <p:cNvPr id="15" name="Прямая со стрелкой 14"/>
          <p:cNvCxnSpPr>
            <a:endCxn id="37" idx="4"/>
          </p:cNvCxnSpPr>
          <p:nvPr/>
        </p:nvCxnSpPr>
        <p:spPr>
          <a:xfrm flipH="1" flipV="1">
            <a:off x="1697173" y="3322992"/>
            <a:ext cx="1650037" cy="17827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4" idx="1"/>
            <a:endCxn id="12" idx="6"/>
          </p:cNvCxnSpPr>
          <p:nvPr/>
        </p:nvCxnSpPr>
        <p:spPr>
          <a:xfrm flipH="1" flipV="1">
            <a:off x="5086350" y="2323354"/>
            <a:ext cx="1922488" cy="10085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1"/>
            <a:endCxn id="17" idx="6"/>
          </p:cNvCxnSpPr>
          <p:nvPr/>
        </p:nvCxnSpPr>
        <p:spPr>
          <a:xfrm flipH="1">
            <a:off x="5043699" y="3331937"/>
            <a:ext cx="1965139" cy="507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853921" y="6015008"/>
            <a:ext cx="1778794" cy="21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13" dirty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</a:p>
        </p:txBody>
      </p:sp>
    </p:spTree>
    <p:extLst>
      <p:ext uri="{BB962C8B-B14F-4D97-AF65-F5344CB8AC3E}">
        <p14:creationId xmlns:p14="http://schemas.microsoft.com/office/powerpoint/2010/main" val="413971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54858" y="684949"/>
            <a:ext cx="6423423" cy="1056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34" dirty="0">
                <a:solidFill>
                  <a:schemeClr val="bg1"/>
                </a:solidFill>
                <a:latin typeface="+mj-lt"/>
              </a:rPr>
              <a:t>Регистрация с использованием электронной подписи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6" y="1724505"/>
            <a:ext cx="6470177" cy="3179586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378273" y="3187173"/>
            <a:ext cx="2189889" cy="3403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46"/>
          </a:p>
        </p:txBody>
      </p:sp>
      <p:sp>
        <p:nvSpPr>
          <p:cNvPr id="17" name="Овал 16"/>
          <p:cNvSpPr/>
          <p:nvPr/>
        </p:nvSpPr>
        <p:spPr>
          <a:xfrm>
            <a:off x="3563673" y="3701693"/>
            <a:ext cx="2005789" cy="2131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46"/>
          </a:p>
        </p:txBody>
      </p:sp>
      <p:sp>
        <p:nvSpPr>
          <p:cNvPr id="18" name="Овал 17"/>
          <p:cNvSpPr/>
          <p:nvPr/>
        </p:nvSpPr>
        <p:spPr>
          <a:xfrm>
            <a:off x="3525291" y="2667942"/>
            <a:ext cx="2005789" cy="2003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46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921" y="642939"/>
            <a:ext cx="1052079" cy="115728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559147" y="649232"/>
            <a:ext cx="6014844" cy="1075295"/>
          </a:xfrm>
          <a:prstGeom prst="rect">
            <a:avLst/>
          </a:prstGeom>
          <a:noFill/>
        </p:spPr>
        <p:txBody>
          <a:bodyPr wrap="square" lIns="74295" tIns="37148" rIns="74295" bIns="37148">
            <a:spAutoFit/>
          </a:bodyPr>
          <a:lstStyle/>
          <a:p>
            <a:pPr algn="ctr"/>
            <a:r>
              <a:rPr lang="ru-RU" sz="32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Регистрация с использованием электронной подписи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79407" y="2138986"/>
            <a:ext cx="3102042" cy="236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13" dirty="0"/>
              <a:t>Если у вас есть электронно-цифровая подпись и установлено специальное ПО, то вы можете пройти регистрацию с помощью электронной подписи.</a:t>
            </a:r>
          </a:p>
        </p:txBody>
      </p:sp>
      <p:cxnSp>
        <p:nvCxnSpPr>
          <p:cNvPr id="13" name="Прямая со стрелкой 12"/>
          <p:cNvCxnSpPr>
            <a:stCxn id="6" idx="1"/>
            <a:endCxn id="18" idx="6"/>
          </p:cNvCxnSpPr>
          <p:nvPr/>
        </p:nvCxnSpPr>
        <p:spPr>
          <a:xfrm flipH="1" flipV="1">
            <a:off x="5531080" y="2768110"/>
            <a:ext cx="1148327" cy="5550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1"/>
          </p:cNvCxnSpPr>
          <p:nvPr/>
        </p:nvCxnSpPr>
        <p:spPr>
          <a:xfrm flipH="1">
            <a:off x="5569463" y="3323189"/>
            <a:ext cx="1109944" cy="4850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07087" y="5279434"/>
            <a:ext cx="657232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50" dirty="0"/>
              <a:t>Подробная </a:t>
            </a:r>
            <a:r>
              <a:rPr lang="ru-RU" sz="1950" b="1" dirty="0"/>
              <a:t>инструкция</a:t>
            </a:r>
            <a:r>
              <a:rPr lang="ru-RU" sz="1950" dirty="0"/>
              <a:t> по регистрации с использованием электронной подписи размещена здесь.</a:t>
            </a:r>
          </a:p>
        </p:txBody>
      </p:sp>
      <p:cxnSp>
        <p:nvCxnSpPr>
          <p:cNvPr id="20" name="Прямая со стрелкой 19"/>
          <p:cNvCxnSpPr>
            <a:stCxn id="16" idx="0"/>
            <a:endCxn id="9" idx="4"/>
          </p:cNvCxnSpPr>
          <p:nvPr/>
        </p:nvCxnSpPr>
        <p:spPr>
          <a:xfrm flipH="1" flipV="1">
            <a:off x="1473218" y="3527532"/>
            <a:ext cx="1920030" cy="17519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853921" y="6015008"/>
            <a:ext cx="1778794" cy="21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13" dirty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</a:p>
        </p:txBody>
      </p:sp>
    </p:spTree>
    <p:extLst>
      <p:ext uri="{BB962C8B-B14F-4D97-AF65-F5344CB8AC3E}">
        <p14:creationId xmlns:p14="http://schemas.microsoft.com/office/powerpoint/2010/main" val="16084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</TotalTime>
  <Words>699</Words>
  <Application>Microsoft Office PowerPoint</Application>
  <PresentationFormat>Лист A4 (210x297 мм)</PresentationFormat>
  <Paragraphs>107</Paragraphs>
  <Slides>19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Gungsuh</vt:lpstr>
      <vt:lpstr>Wingdings</vt:lpstr>
      <vt:lpstr>Тема Office</vt:lpstr>
      <vt:lpstr>Регистрация в Личном кабинете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WS001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Регистрация в Личном кабинете</dc:title>
  <dc:creator>Иванчишин Игорь Тарасович</dc:creator>
  <cp:lastModifiedBy>Roushan Chinokaev</cp:lastModifiedBy>
  <cp:revision>32</cp:revision>
  <cp:lastPrinted>2017-12-03T09:13:59Z</cp:lastPrinted>
  <dcterms:created xsi:type="dcterms:W3CDTF">2017-08-15T12:29:34Z</dcterms:created>
  <dcterms:modified xsi:type="dcterms:W3CDTF">2017-12-03T09:14:32Z</dcterms:modified>
</cp:coreProperties>
</file>